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71" r:id="rId3"/>
    <p:sldId id="272" r:id="rId4"/>
    <p:sldId id="270" r:id="rId5"/>
    <p:sldId id="274" r:id="rId6"/>
    <p:sldId id="276" r:id="rId7"/>
    <p:sldId id="275" r:id="rId8"/>
    <p:sldId id="288" r:id="rId9"/>
    <p:sldId id="277" r:id="rId10"/>
    <p:sldId id="308" r:id="rId11"/>
    <p:sldId id="309" r:id="rId12"/>
    <p:sldId id="310" r:id="rId13"/>
    <p:sldId id="311" r:id="rId14"/>
    <p:sldId id="296" r:id="rId15"/>
    <p:sldId id="290" r:id="rId16"/>
    <p:sldId id="295" r:id="rId17"/>
    <p:sldId id="297" r:id="rId18"/>
    <p:sldId id="278" r:id="rId19"/>
    <p:sldId id="281" r:id="rId20"/>
    <p:sldId id="298" r:id="rId21"/>
    <p:sldId id="300" r:id="rId22"/>
    <p:sldId id="299" r:id="rId23"/>
    <p:sldId id="279" r:id="rId24"/>
    <p:sldId id="302" r:id="rId25"/>
    <p:sldId id="301" r:id="rId26"/>
    <p:sldId id="312" r:id="rId27"/>
    <p:sldId id="282" r:id="rId28"/>
    <p:sldId id="285" r:id="rId29"/>
    <p:sldId id="283" r:id="rId30"/>
    <p:sldId id="304" r:id="rId31"/>
    <p:sldId id="280" r:id="rId32"/>
    <p:sldId id="284" r:id="rId33"/>
    <p:sldId id="287" r:id="rId34"/>
    <p:sldId id="307" r:id="rId35"/>
    <p:sldId id="286" r:id="rId36"/>
    <p:sldId id="303" r:id="rId37"/>
    <p:sldId id="289" r:id="rId38"/>
    <p:sldId id="305" r:id="rId39"/>
    <p:sldId id="306" r:id="rId40"/>
    <p:sldId id="31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9" autoAdjust="0"/>
    <p:restoredTop sz="87340" autoAdjust="0"/>
  </p:normalViewPr>
  <p:slideViewPr>
    <p:cSldViewPr snapToGrid="0">
      <p:cViewPr varScale="1">
        <p:scale>
          <a:sx n="67" d="100"/>
          <a:sy n="67" d="100"/>
        </p:scale>
        <p:origin x="1066" y="53"/>
      </p:cViewPr>
      <p:guideLst/>
    </p:cSldViewPr>
  </p:slideViewPr>
  <p:outlineViewPr>
    <p:cViewPr>
      <p:scale>
        <a:sx n="33" d="100"/>
        <a:sy n="33" d="100"/>
      </p:scale>
      <p:origin x="0" y="-33186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47D3C-0FE8-48CD-ABE8-2F27A3675F13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841D-9202-401D-8230-986CBD68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00137-C8FF-C735-D782-B6A2C01A4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4E536F0-E429-E3F6-BC33-1DB526147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F024F58-A34C-DAAD-B90E-96B0FFFDA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Vektor: általános &gt; Réteg más vetületbe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GDAL &gt; Raszter: vetületek &gt; Transzformálás hajlítással (vetületváltás)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BF88DBE-48AB-DF6F-C208-168C1805B8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95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Vektor: általános &gt; Réteg más vetületbe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20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GDAL &gt; Raszter: vetületek &gt; Transzformálás hajlítással (vetületváltás)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5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Tulajdonságok… &gt; Koordináta-rendszer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33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6664F-C422-09AB-3B4C-133D98D0B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F2A39B1-507D-B92C-5B98-B977CCEE9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605A185-9689-4A88-3813-1F838E35D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Tulajdonságok… &gt; Koordináta-rendszer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B4B7199-8E82-A371-A77E-161DCD8CC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0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F76A4-D683-0B21-EE19-562D79400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A2480E6-88D8-9DF6-A16F-DE3EA8E1E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B469E18-7469-0D9A-0D04-CCDBBE266C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Tulajdonságok… &gt; Koordináta-rendszer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32B4166-8253-88ED-CC25-D1B63D5BE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8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55720-337E-2F39-8050-731DD391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CDDEDD0-6636-6A51-96A6-F86EC60C5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FCBC956-4559-FC6C-97F0-5E1E0BDF7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Tulajdonságok… &gt; Koordináta-rendszer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90BFC06-6156-D2A5-7A63-5F345DEEF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15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27D7D-9E3A-6936-FBDD-05452DBD2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A59C6CE-69CD-2A8C-D89B-DC63E9339A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A702961-CDDC-7DE5-EF75-4AEC7DF97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Tulajdonságok… &gt; Koordináta-rendszer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BC0FE10-C7DB-E81F-314C-D4AF1D5C3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26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jobb klikk &gt; Tulajdonságok… &gt; Forrás &gt; Hozzárendelt koordináta referencia rendszer (CRS)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78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GDAL &gt; Raszter: vetületek &gt; Vetület hozzárendelése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38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Vektor: általános &gt; Réteg más vetületbe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Feldolgozás eszköztár &gt; GDAL &gt; Raszter: vetületek &gt; Transzformálás hajlítással (vetületváltás)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5E1A-9C8C-46AD-81E4-38711766F2B8}" type="datetime10">
              <a:rPr lang="en-US" smtClean="0"/>
              <a:t>17:32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EA7BEB4-D692-C382-5EA6-3475F8A43E13}"/>
              </a:ext>
            </a:extLst>
          </p:cNvPr>
          <p:cNvSpPr/>
          <p:nvPr userDrawn="1"/>
        </p:nvSpPr>
        <p:spPr>
          <a:xfrm>
            <a:off x="831850" y="6376591"/>
            <a:ext cx="74644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0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1B6B-0932-4247-8245-8F27FDE5EEEA}" type="datetime10">
              <a:rPr lang="en-US" smtClean="0"/>
              <a:t>17:32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02E-9007-4551-B744-B2B2B6BC9C56}" type="datetime10">
              <a:rPr lang="en-US" smtClean="0"/>
              <a:t>17:32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17:32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BC7E-FF97-495E-8EA6-C5BAD3AE314C}" type="datetime10">
              <a:rPr lang="en-US" smtClean="0"/>
              <a:t>17:32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D53F-7ACA-4B0B-B523-4F46A2824FC5}" type="datetime10">
              <a:rPr lang="en-US" smtClean="0"/>
              <a:t>17:32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DC268-431E-4349-9A45-98FD4D86C13F}" type="datetime10">
              <a:rPr lang="en-US" smtClean="0"/>
              <a:t>17:32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B4175-704E-4DD3-9E08-6D81C044BEE2}" type="datetime10">
              <a:rPr lang="en-US" smtClean="0"/>
              <a:t>17:32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131A-5425-4BE3-A567-B8E7A0687957}" type="datetime10">
              <a:rPr lang="en-US" smtClean="0"/>
              <a:t>17:32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2BD-8D8B-46AD-9B8C-A463E47E2FF7}" type="datetime10">
              <a:rPr lang="en-US" smtClean="0"/>
              <a:t>17:32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59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2400"/>
            <a:ext cx="10515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476344" y="6376591"/>
            <a:ext cx="287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fld id="{3F83F346-FC3B-4FAE-9C55-E22FC3EDEB65}" type="datetime10">
              <a:rPr lang="en-US" smtClean="0"/>
              <a:pPr/>
              <a:t>17:32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300"/>
                </a:solidFill>
              </a:defRPr>
            </a:lvl1pPr>
          </a:lstStyle>
          <a:p>
            <a:fld id="{BF021985-4801-4ED1-847D-F9AC44EE79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églalap 6"/>
          <p:cNvSpPr/>
          <p:nvPr userDrawn="1"/>
        </p:nvSpPr>
        <p:spPr>
          <a:xfrm>
            <a:off x="0" y="1167618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 userDrawn="1"/>
        </p:nvSpPr>
        <p:spPr>
          <a:xfrm>
            <a:off x="0" y="6234797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/>
          <p:cNvSpPr txBox="1"/>
          <p:nvPr userDrawn="1"/>
        </p:nvSpPr>
        <p:spPr>
          <a:xfrm>
            <a:off x="838200" y="6371371"/>
            <a:ext cx="613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Coordinate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reference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systems</a:t>
            </a:r>
            <a:endParaRPr lang="hu-H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300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3300"/>
          </a:solidFill>
          <a:latin typeface="Arial Narrow" panose="020B0606020202030204" pitchFamily="34" charset="0"/>
          <a:ea typeface="+mn-ea"/>
          <a:cs typeface="+mn-cs"/>
        </a:defRPr>
      </a:lvl1pPr>
      <a:lvl2pPr marL="534988" indent="-228600" algn="l" defTabSz="914400" rtl="0" eaLnBrk="1" latinLnBrk="0" hangingPunct="1">
        <a:lnSpc>
          <a:spcPct val="90000"/>
        </a:lnSpc>
        <a:spcBef>
          <a:spcPts val="500"/>
        </a:spcBef>
        <a:buFont typeface="Arial Narrow" panose="020B0606020202030204" pitchFamily="34" charset="0"/>
        <a:buChar char="–"/>
        <a:defRPr sz="2400" kern="1200">
          <a:solidFill>
            <a:srgbClr val="006600"/>
          </a:solidFill>
          <a:latin typeface="Arial Narrow" panose="020B0606020202030204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006600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stevage.github.io/WhatTheProj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tevage.github.io/WhatTheProj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spatialreference.org/ref/epsg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Coordinate reference systems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Geomathematics, programming and geoinformatics</a:t>
            </a:r>
          </a:p>
          <a:p>
            <a:r>
              <a:rPr lang="en-US" noProof="0" dirty="0"/>
              <a:t>2026.02.25.</a:t>
            </a:r>
          </a:p>
          <a:p>
            <a:r>
              <a:rPr lang="en-US" noProof="0" dirty="0"/>
              <a:t>Ákos Bede-Fazekas</a:t>
            </a:r>
          </a:p>
        </p:txBody>
      </p:sp>
    </p:spTree>
    <p:extLst>
      <p:ext uri="{BB962C8B-B14F-4D97-AF65-F5344CB8AC3E}">
        <p14:creationId xmlns:p14="http://schemas.microsoft.com/office/powerpoint/2010/main" val="280264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05636-4756-C81D-3851-615B6F5E1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A89962E-983D-90C1-BEE9-5B2FF9670A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198" y="453958"/>
            <a:ext cx="4969828" cy="19644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8E4595D-8CFD-5C24-9965-3925E0FF0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408F78-21F9-2598-2252-70CA4ACB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222999" cy="4754563"/>
          </a:xfrm>
        </p:spPr>
        <p:txBody>
          <a:bodyPr/>
          <a:lstStyle/>
          <a:p>
            <a:r>
              <a:rPr lang="en-US" noProof="0" dirty="0"/>
              <a:t>coordinate reference system of the project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display the mouse pointer coordinates accordingly in the status bar</a:t>
            </a:r>
          </a:p>
          <a:p>
            <a:r>
              <a:rPr lang="en-US" noProof="0" dirty="0"/>
              <a:t>change</a:t>
            </a:r>
          </a:p>
          <a:p>
            <a:pPr lvl="1"/>
            <a:r>
              <a:rPr lang="en-US" noProof="0" dirty="0"/>
              <a:t>Project &gt; Properties… &gt; CRS</a:t>
            </a:r>
          </a:p>
          <a:p>
            <a:pPr lvl="1"/>
            <a:r>
              <a:rPr lang="en-US" noProof="0" dirty="0"/>
              <a:t>or bottom right corner </a:t>
            </a:r>
          </a:p>
          <a:p>
            <a:pPr lvl="1"/>
            <a:r>
              <a:rPr lang="en-US" noProof="0" dirty="0"/>
              <a:t>can be missing</a:t>
            </a:r>
            <a:r>
              <a:rPr lang="hu-HU" dirty="0"/>
              <a:t>/</a:t>
            </a:r>
            <a:r>
              <a:rPr lang="hu-HU" dirty="0" err="1"/>
              <a:t>unknown</a:t>
            </a:r>
            <a:endParaRPr lang="en-US" noProof="0" dirty="0"/>
          </a:p>
          <a:p>
            <a:pPr lvl="1"/>
            <a:r>
              <a:rPr lang="en-US" noProof="0" dirty="0"/>
              <a:t>search for name or EPSG number</a:t>
            </a:r>
          </a:p>
          <a:p>
            <a:r>
              <a:rPr lang="en-US" dirty="0"/>
              <a:t>layers' CRS might differ from it</a:t>
            </a:r>
          </a:p>
          <a:p>
            <a:pPr lvl="1"/>
            <a:r>
              <a:rPr lang="en-US" dirty="0"/>
              <a:t>for display, automatically ("on the fly") reprojects everything quickly and inaccurately into the project's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80E9845-15FC-F8EE-64FB-79D76A124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E04EDCE-8348-FDA3-4AC8-510EBB18D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8" y="2562917"/>
            <a:ext cx="4969828" cy="35465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713DB887-29AE-0F04-1236-83ACF154E37F}"/>
              </a:ext>
            </a:extLst>
          </p:cNvPr>
          <p:cNvSpPr/>
          <p:nvPr/>
        </p:nvSpPr>
        <p:spPr>
          <a:xfrm>
            <a:off x="8583636" y="2302109"/>
            <a:ext cx="611164" cy="121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9288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4CB90-5F40-BC8A-F5A6-A6ADFC110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CC3F69B-DF88-3B55-FD31-F4AEB60284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198" y="453958"/>
            <a:ext cx="4969828" cy="19644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2A2990C-3384-EE24-5454-7F3F8F11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5541C4-BD3A-4A0C-A332-2E4D54B1D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222999" cy="4754563"/>
          </a:xfrm>
        </p:spPr>
        <p:txBody>
          <a:bodyPr/>
          <a:lstStyle/>
          <a:p>
            <a:r>
              <a:rPr lang="en-US" noProof="0" dirty="0"/>
              <a:t>coordinate reference system of the project</a:t>
            </a:r>
          </a:p>
          <a:p>
            <a:pPr lvl="1"/>
            <a:r>
              <a:rPr lang="en-US" noProof="0" dirty="0"/>
              <a:t>display the mouse pointer coordinates accordingly in the status bar</a:t>
            </a:r>
          </a:p>
          <a:p>
            <a:r>
              <a:rPr lang="en-US" noProof="0" dirty="0"/>
              <a:t>change</a:t>
            </a:r>
          </a:p>
          <a:p>
            <a:pPr lvl="1"/>
            <a:r>
              <a:rPr lang="en-US" noProof="0" dirty="0"/>
              <a:t>Project &gt; Properties… &gt; CRS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or bottom right corner </a:t>
            </a:r>
          </a:p>
          <a:p>
            <a:pPr lvl="1"/>
            <a:r>
              <a:rPr lang="en-US" noProof="0" dirty="0"/>
              <a:t>can be missing</a:t>
            </a:r>
            <a:r>
              <a:rPr lang="hu-HU" dirty="0"/>
              <a:t>/</a:t>
            </a:r>
            <a:r>
              <a:rPr lang="hu-HU" dirty="0" err="1"/>
              <a:t>unknown</a:t>
            </a:r>
            <a:endParaRPr lang="en-US" noProof="0" dirty="0"/>
          </a:p>
          <a:p>
            <a:pPr lvl="1"/>
            <a:r>
              <a:rPr lang="en-US" noProof="0" dirty="0"/>
              <a:t>search for name or EPSG number</a:t>
            </a:r>
          </a:p>
          <a:p>
            <a:r>
              <a:rPr lang="en-US" dirty="0"/>
              <a:t>layers' CRS might differ from it</a:t>
            </a:r>
          </a:p>
          <a:p>
            <a:pPr lvl="1"/>
            <a:r>
              <a:rPr lang="en-US" dirty="0"/>
              <a:t>for display, automatically ("on the fly") reprojects everything quickly and inaccurately into the project's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9748E5-C536-CC8F-0869-164AE5E8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6DC4763-B335-C339-023D-C49EE15BB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8" y="2562917"/>
            <a:ext cx="4969828" cy="35465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EB43120-9159-E622-4121-67498A9B12C5}"/>
              </a:ext>
            </a:extLst>
          </p:cNvPr>
          <p:cNvSpPr/>
          <p:nvPr/>
        </p:nvSpPr>
        <p:spPr>
          <a:xfrm>
            <a:off x="11419862" y="2302109"/>
            <a:ext cx="386376" cy="121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887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F290E-43DD-01B2-30A8-63A82D52E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B06D06A-C859-D052-7613-B7B302971F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198" y="453958"/>
            <a:ext cx="4969828" cy="19644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5087170-7764-B934-B206-FBFAC4BDD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FF7628-207F-395C-2250-EE97D6750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222999" cy="4754563"/>
          </a:xfrm>
        </p:spPr>
        <p:txBody>
          <a:bodyPr/>
          <a:lstStyle/>
          <a:p>
            <a:r>
              <a:rPr lang="en-US" noProof="0" dirty="0"/>
              <a:t>coordinate reference system of the project</a:t>
            </a:r>
          </a:p>
          <a:p>
            <a:pPr lvl="1"/>
            <a:r>
              <a:rPr lang="en-US" noProof="0" dirty="0"/>
              <a:t>display the mouse pointer coordinates accordingly in the status bar</a:t>
            </a:r>
          </a:p>
          <a:p>
            <a:r>
              <a:rPr lang="en-US" noProof="0" dirty="0"/>
              <a:t>change</a:t>
            </a:r>
          </a:p>
          <a:p>
            <a:pPr lvl="1"/>
            <a:r>
              <a:rPr lang="en-US" noProof="0" dirty="0"/>
              <a:t>Project &gt; Properties… &gt; CRS</a:t>
            </a:r>
          </a:p>
          <a:p>
            <a:pPr lvl="1"/>
            <a:r>
              <a:rPr lang="en-US" noProof="0" dirty="0"/>
              <a:t>or bottom right corner 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can be missing/unknown</a:t>
            </a:r>
          </a:p>
          <a:p>
            <a:pPr lvl="1"/>
            <a:r>
              <a:rPr lang="en-US" noProof="0" dirty="0"/>
              <a:t>search for name or EPSG number</a:t>
            </a:r>
          </a:p>
          <a:p>
            <a:r>
              <a:rPr lang="en-US" dirty="0"/>
              <a:t>layers' CRS might differ from it</a:t>
            </a:r>
          </a:p>
          <a:p>
            <a:pPr lvl="1"/>
            <a:r>
              <a:rPr lang="en-US" dirty="0"/>
              <a:t>for display, automatically ("on the fly") reprojects everything quickly and inaccurately into the project's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BD8213-B26F-5EE8-306E-4571C03C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D38BDEA-2547-347C-C994-1354DED1D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8" y="2562917"/>
            <a:ext cx="4969828" cy="35465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C2A0A378-74CD-2FB9-50AB-D189D55ACD30}"/>
              </a:ext>
            </a:extLst>
          </p:cNvPr>
          <p:cNvSpPr/>
          <p:nvPr/>
        </p:nvSpPr>
        <p:spPr>
          <a:xfrm>
            <a:off x="7993086" y="2895834"/>
            <a:ext cx="1589064" cy="1585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7372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45A65-A8BA-3DC7-C247-E90417386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69A4FBE-E0A7-BAD7-2367-5014F455C2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198" y="453958"/>
            <a:ext cx="4969828" cy="19644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D163B28-7474-2D52-B372-67D4A0DA3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95744B-34EF-B431-6EE9-2EC20766F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222999" cy="4754563"/>
          </a:xfrm>
        </p:spPr>
        <p:txBody>
          <a:bodyPr/>
          <a:lstStyle/>
          <a:p>
            <a:r>
              <a:rPr lang="en-US" noProof="0" dirty="0"/>
              <a:t>coordinate reference system of the project</a:t>
            </a:r>
          </a:p>
          <a:p>
            <a:pPr lvl="1"/>
            <a:r>
              <a:rPr lang="en-US" noProof="0" dirty="0"/>
              <a:t>display the mouse pointer coordinates accordingly in the status bar</a:t>
            </a:r>
          </a:p>
          <a:p>
            <a:r>
              <a:rPr lang="en-US" noProof="0" dirty="0"/>
              <a:t>change</a:t>
            </a:r>
          </a:p>
          <a:p>
            <a:pPr lvl="1"/>
            <a:r>
              <a:rPr lang="en-US" noProof="0" dirty="0"/>
              <a:t>Project &gt; Properties… &gt; CRS</a:t>
            </a:r>
          </a:p>
          <a:p>
            <a:pPr lvl="1"/>
            <a:r>
              <a:rPr lang="en-US" noProof="0" dirty="0"/>
              <a:t>or bottom right corner </a:t>
            </a:r>
          </a:p>
          <a:p>
            <a:pPr lvl="1"/>
            <a:r>
              <a:rPr lang="en-US" noProof="0" dirty="0"/>
              <a:t>can be missing</a:t>
            </a:r>
            <a:r>
              <a:rPr lang="hu-HU" dirty="0"/>
              <a:t>/</a:t>
            </a:r>
            <a:r>
              <a:rPr lang="hu-HU" dirty="0" err="1"/>
              <a:t>unknown</a:t>
            </a:r>
            <a:endParaRPr lang="en-US" noProof="0" dirty="0"/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search for name or EPSG number</a:t>
            </a:r>
          </a:p>
          <a:p>
            <a:r>
              <a:rPr lang="en-US" noProof="0" dirty="0"/>
              <a:t>layers' CRS might differ from it</a:t>
            </a:r>
          </a:p>
          <a:p>
            <a:pPr lvl="1"/>
            <a:r>
              <a:rPr lang="en-US" noProof="0" dirty="0"/>
              <a:t>for display, automatically ("on the fly") reprojects everything quickly and inaccurately into the project's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995586-66F3-BF9A-41B4-CC4F95DEB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F22947-79C8-140E-6F6E-925E8CACA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8" y="2562917"/>
            <a:ext cx="4969828" cy="35465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FDEB940-2641-C8B0-C372-FFAC3E56C3C4}"/>
              </a:ext>
            </a:extLst>
          </p:cNvPr>
          <p:cNvSpPr/>
          <p:nvPr/>
        </p:nvSpPr>
        <p:spPr>
          <a:xfrm flipV="1">
            <a:off x="7993086" y="3054350"/>
            <a:ext cx="3976664" cy="158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09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 descr="A képen szöveg, Betűtípus, szám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F7ADDBE-4011-C9C0-BB4C-20CC7E403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017" y="4722681"/>
            <a:ext cx="3809326" cy="14040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o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6DE2810-9A66-5B8B-81F4-17E6ECF9D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9016" y="1370554"/>
            <a:ext cx="3809326" cy="3247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02D359E-0BDD-4FE5-C558-FD5A6F95A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24C1E1-C247-F51D-8113-B268621D4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10816" cy="4754563"/>
          </a:xfrm>
        </p:spPr>
        <p:txBody>
          <a:bodyPr/>
          <a:lstStyle/>
          <a:p>
            <a:r>
              <a:rPr lang="en-US" noProof="0" dirty="0"/>
              <a:t>if the project's and layer's CRS differs</a:t>
            </a:r>
          </a:p>
          <a:p>
            <a:pPr lvl="1"/>
            <a:r>
              <a:rPr lang="en-US" noProof="0" dirty="0"/>
              <a:t>then it offers several transformation functions for "on the fly" reprojection</a:t>
            </a:r>
          </a:p>
          <a:p>
            <a:pPr lvl="1"/>
            <a:r>
              <a:rPr lang="hu-HU" dirty="0" err="1"/>
              <a:t>any</a:t>
            </a:r>
            <a:r>
              <a:rPr lang="hu-HU" dirty="0"/>
              <a:t> of </a:t>
            </a:r>
            <a:r>
              <a:rPr lang="hu-HU" dirty="0" err="1"/>
              <a:t>them</a:t>
            </a:r>
            <a:r>
              <a:rPr lang="en-US" noProof="0" dirty="0"/>
              <a:t> can be chosen</a:t>
            </a:r>
          </a:p>
          <a:p>
            <a:r>
              <a:rPr lang="en-US" noProof="0" dirty="0"/>
              <a:t>if the layer's CRS is missing</a:t>
            </a:r>
          </a:p>
          <a:p>
            <a:pPr lvl="1"/>
            <a:r>
              <a:rPr lang="en-US" noProof="0" dirty="0"/>
              <a:t>indicated with a question mark at the layer manager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D79F50-9450-2194-0A78-098F34E6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8892C37-5777-FA4D-7E25-865C591F8ED5}"/>
              </a:ext>
            </a:extLst>
          </p:cNvPr>
          <p:cNvSpPr/>
          <p:nvPr/>
        </p:nvSpPr>
        <p:spPr>
          <a:xfrm>
            <a:off x="8279160" y="2338825"/>
            <a:ext cx="3025236" cy="479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67A1B8A3-47F5-F731-A4EC-2D6FC1E60443}"/>
              </a:ext>
            </a:extLst>
          </p:cNvPr>
          <p:cNvSpPr/>
          <p:nvPr/>
        </p:nvSpPr>
        <p:spPr>
          <a:xfrm>
            <a:off x="11746522" y="5303706"/>
            <a:ext cx="282323" cy="4139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3465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90BB93-8DBF-E683-CCA6-E79321A3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3F152A-37ED-C5A9-478D-9A16632F5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6203066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create a new project</a:t>
            </a:r>
          </a:p>
          <a:p>
            <a:pPr lvl="1"/>
            <a:r>
              <a:rPr lang="en-US" noProof="0" dirty="0"/>
              <a:t>what is its coordinate reference system?</a:t>
            </a:r>
          </a:p>
          <a:p>
            <a:pPr lvl="1"/>
            <a:r>
              <a:rPr lang="en-US" noProof="0" dirty="0"/>
              <a:t>add OpenStreetMap basemap</a:t>
            </a:r>
          </a:p>
          <a:p>
            <a:pPr lvl="1"/>
            <a:r>
              <a:rPr lang="en-US" noProof="0" dirty="0"/>
              <a:t>note: this is our first layer </a:t>
            </a:r>
            <a:r>
              <a:rPr lang="en-US" noProof="0" dirty="0">
                <a:sym typeface="Wingdings" panose="05000000000000000000" pitchFamily="2" charset="2"/>
              </a:rPr>
              <a:t> project's CRS changes to Pseudo-Mercator</a:t>
            </a:r>
          </a:p>
          <a:p>
            <a:pPr lvl="1"/>
            <a:r>
              <a:rPr lang="en-US" noProof="0" dirty="0">
                <a:sym typeface="Wingdings" panose="05000000000000000000" pitchFamily="2" charset="2"/>
              </a:rPr>
              <a:t>zoom to </a:t>
            </a:r>
            <a:r>
              <a:rPr lang="en-US" noProof="0" dirty="0" err="1">
                <a:sym typeface="Wingdings" panose="05000000000000000000" pitchFamily="2" charset="2"/>
              </a:rPr>
              <a:t>Dorog</a:t>
            </a:r>
            <a:r>
              <a:rPr lang="en-US" noProof="0" dirty="0">
                <a:sym typeface="Wingdings" panose="05000000000000000000" pitchFamily="2" charset="2"/>
              </a:rPr>
              <a:t> (NW of Budapest)</a:t>
            </a:r>
            <a:endParaRPr lang="en-US" noProof="0" dirty="0"/>
          </a:p>
          <a:p>
            <a:pPr lvl="1"/>
            <a:r>
              <a:rPr lang="en-US" noProof="0" dirty="0"/>
              <a:t>change the project's CRS to HD72 / EOV (EPSG: 23700)</a:t>
            </a:r>
          </a:p>
          <a:p>
            <a:pPr lvl="1"/>
            <a:r>
              <a:rPr lang="en-US" noProof="0" dirty="0"/>
              <a:t>note: the basemap </a:t>
            </a:r>
            <a:r>
              <a:rPr lang="hu-HU" noProof="0" dirty="0"/>
              <a:t>is </a:t>
            </a:r>
            <a:r>
              <a:rPr lang="en-US" noProof="0" dirty="0"/>
              <a:t>slightly distorted	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3D4751-68A9-8F8D-22E6-E5EDBF35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térkép, atlasz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FB68AFB-ADB6-7D06-B2FE-CFE1117B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266" y="0"/>
            <a:ext cx="51507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0324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12839-FC2C-3D4C-695D-890C696B6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E66166-1653-E62D-3B84-1E149EED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935105-4715-3865-8661-2A3BCE9A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463425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"</a:t>
            </a:r>
            <a:r>
              <a:rPr lang="en-US" i="1" noProof="0" dirty="0"/>
              <a:t>districts</a:t>
            </a:r>
            <a:r>
              <a:rPr lang="en-US" noProof="0" dirty="0"/>
              <a:t>" layer of </a:t>
            </a:r>
            <a:r>
              <a:rPr lang="en-US" i="1" noProof="0" dirty="0"/>
              <a:t>administrative </a:t>
            </a:r>
            <a:r>
              <a:rPr lang="en-US" i="1" noProof="0" dirty="0" err="1"/>
              <a:t>polygons.gpkg</a:t>
            </a:r>
            <a:r>
              <a:rPr lang="en-US" noProof="0"/>
              <a:t> (</a:t>
            </a:r>
            <a:r>
              <a:rPr lang="en-US" noProof="0" dirty="0"/>
              <a:t>it is in WGS-84)</a:t>
            </a:r>
          </a:p>
          <a:p>
            <a:pPr lvl="1"/>
            <a:r>
              <a:rPr lang="en-US" noProof="0" dirty="0"/>
              <a:t>choose one of the transformation functions</a:t>
            </a:r>
          </a:p>
          <a:p>
            <a:pPr lvl="1"/>
            <a:r>
              <a:rPr lang="en-US" noProof="0" dirty="0"/>
              <a:t>hide it</a:t>
            </a:r>
          </a:p>
          <a:p>
            <a:pPr lvl="1"/>
            <a:r>
              <a:rPr lang="en-US" noProof="0" dirty="0"/>
              <a:t>add the "</a:t>
            </a:r>
            <a:r>
              <a:rPr lang="en-US" i="1" noProof="0" dirty="0"/>
              <a:t>watercourses - missing </a:t>
            </a:r>
            <a:r>
              <a:rPr lang="en-US" i="1" noProof="0" dirty="0" err="1"/>
              <a:t>projection.shp</a:t>
            </a:r>
            <a:r>
              <a:rPr lang="en-US" noProof="0" dirty="0"/>
              <a:t>" file (unknown CRS)</a:t>
            </a:r>
          </a:p>
          <a:p>
            <a:pPr lvl="1"/>
            <a:r>
              <a:rPr lang="en-US" noProof="0" dirty="0"/>
              <a:t>why is it displayed in the right place?	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6ACA218-B8D0-5877-11B9-AE6E1E7F1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3D68BA0-6705-7BC5-5366-97B69F2BC3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625" y="1422400"/>
            <a:ext cx="5680826" cy="46810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2810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7F21C-73DB-063D-CB31-6E2533749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F490CA-F1FA-8B78-9455-7A8984991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14DBD7-891C-918C-69F9-0D467D67B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463425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"</a:t>
            </a:r>
            <a:r>
              <a:rPr lang="en-US" i="1" noProof="0" dirty="0"/>
              <a:t>districts</a:t>
            </a:r>
            <a:r>
              <a:rPr lang="en-US" noProof="0" dirty="0"/>
              <a:t>" layer of </a:t>
            </a:r>
            <a:r>
              <a:rPr lang="en-US" i="1" noProof="0" dirty="0"/>
              <a:t>administrative </a:t>
            </a:r>
            <a:r>
              <a:rPr lang="en-US" i="1" noProof="0" dirty="0" err="1"/>
              <a:t>polygons.gpkg</a:t>
            </a:r>
            <a:r>
              <a:rPr lang="en-US" noProof="0" dirty="0"/>
              <a:t> "</a:t>
            </a:r>
            <a:r>
              <a:rPr lang="en-US" i="1" noProof="0" dirty="0"/>
              <a:t>districts</a:t>
            </a:r>
            <a:r>
              <a:rPr lang="en-US" noProof="0" dirty="0"/>
              <a:t>" (it is in WGS-84)</a:t>
            </a:r>
          </a:p>
          <a:p>
            <a:pPr lvl="1"/>
            <a:r>
              <a:rPr lang="en-US" noProof="0" dirty="0"/>
              <a:t>choose one of the transformation functions</a:t>
            </a:r>
          </a:p>
          <a:p>
            <a:pPr lvl="1"/>
            <a:r>
              <a:rPr lang="en-US" noProof="0" dirty="0"/>
              <a:t>hide it</a:t>
            </a:r>
          </a:p>
          <a:p>
            <a:pPr lvl="1"/>
            <a:r>
              <a:rPr lang="en-US" noProof="0" dirty="0"/>
              <a:t>add the "</a:t>
            </a:r>
            <a:r>
              <a:rPr lang="en-US" i="1" noProof="0" dirty="0"/>
              <a:t>watercourses - missing </a:t>
            </a:r>
            <a:r>
              <a:rPr lang="en-US" i="1" noProof="0" dirty="0" err="1"/>
              <a:t>projection.shp</a:t>
            </a:r>
            <a:r>
              <a:rPr lang="en-US" noProof="0" dirty="0"/>
              <a:t>" file (unknown CRS)</a:t>
            </a:r>
          </a:p>
          <a:p>
            <a:pPr lvl="1"/>
            <a:r>
              <a:rPr lang="en-US" noProof="0" dirty="0"/>
              <a:t>why is it displayed in the right place?</a:t>
            </a:r>
          </a:p>
          <a:p>
            <a:r>
              <a:rPr lang="en-US" noProof="0" dirty="0"/>
              <a:t>answer: because the project's CRS is precisely the one in which the layer's coordinates are measured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1363B8C-2ABC-198D-6634-BA99CCF09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F04CED9-E8BB-478E-4788-32FB6724AF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625" y="1422400"/>
            <a:ext cx="5680826" cy="4681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161787A8-4138-76D4-AFDC-D366DB94CE5B}"/>
              </a:ext>
            </a:extLst>
          </p:cNvPr>
          <p:cNvSpPr/>
          <p:nvPr/>
        </p:nvSpPr>
        <p:spPr>
          <a:xfrm rot="1225821">
            <a:off x="127096" y="4768244"/>
            <a:ext cx="2556726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ACCIDENTAL –</a:t>
            </a:r>
          </a:p>
        </p:txBody>
      </p:sp>
    </p:spTree>
    <p:extLst>
      <p:ext uri="{BB962C8B-B14F-4D97-AF65-F5344CB8AC3E}">
        <p14:creationId xmlns:p14="http://schemas.microsoft.com/office/powerpoint/2010/main" val="562824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34879-E5D6-6370-1F19-5561125EB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F6E649-E938-1E5E-E1FA-214BA1E98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Tasks related to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AE2C5D-C4A1-5198-BC3F-B43C33643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580762" cy="4754563"/>
          </a:xfrm>
        </p:spPr>
        <p:txBody>
          <a:bodyPr/>
          <a:lstStyle/>
          <a:p>
            <a:r>
              <a:rPr lang="en-US" noProof="0" dirty="0"/>
              <a:t>two important tasks</a:t>
            </a:r>
          </a:p>
          <a:p>
            <a:pPr lvl="1"/>
            <a:r>
              <a:rPr lang="en-US" noProof="0" dirty="0"/>
              <a:t>setting the CRS</a:t>
            </a:r>
          </a:p>
          <a:p>
            <a:pPr lvl="1"/>
            <a:r>
              <a:rPr lang="en-US" noProof="0" dirty="0"/>
              <a:t>reprojection</a:t>
            </a:r>
          </a:p>
          <a:p>
            <a:r>
              <a:rPr lang="en-US" noProof="0" dirty="0"/>
              <a:t>setting the CRS</a:t>
            </a:r>
          </a:p>
          <a:p>
            <a:pPr lvl="1"/>
            <a:r>
              <a:rPr lang="en-US" noProof="0" dirty="0"/>
              <a:t>do it only if the CRS is missing</a:t>
            </a:r>
          </a:p>
          <a:p>
            <a:pPr lvl="1"/>
            <a:r>
              <a:rPr lang="en-US" noProof="0" dirty="0"/>
              <a:t>e.g.</a:t>
            </a:r>
            <a:r>
              <a:rPr lang="hu-HU" noProof="0" dirty="0"/>
              <a:t>,</a:t>
            </a:r>
            <a:r>
              <a:rPr lang="en-US" noProof="0" dirty="0"/>
              <a:t> because the auxiliary file storing the CRS</a:t>
            </a:r>
            <a:r>
              <a:rPr lang="hu-HU" noProof="0" dirty="0"/>
              <a:t> is </a:t>
            </a:r>
            <a:r>
              <a:rPr lang="hu-HU" noProof="0" dirty="0" err="1"/>
              <a:t>missing</a:t>
            </a:r>
            <a:endParaRPr lang="en-US" noProof="0" dirty="0"/>
          </a:p>
          <a:p>
            <a:pPr lvl="1"/>
            <a:r>
              <a:rPr lang="en-US" noProof="0" dirty="0"/>
              <a:t>or if </a:t>
            </a:r>
            <a:r>
              <a:rPr lang="hu-HU" noProof="0" dirty="0" err="1"/>
              <a:t>it</a:t>
            </a:r>
            <a:r>
              <a:rPr lang="hu-HU" noProof="0" dirty="0"/>
              <a:t> </a:t>
            </a:r>
            <a:r>
              <a:rPr lang="en-US" noProof="0" dirty="0"/>
              <a:t>is wrongly set (coordinates are interpretable in a different CRS)</a:t>
            </a:r>
          </a:p>
          <a:p>
            <a:pPr lvl="1"/>
            <a:r>
              <a:rPr lang="en-US" noProof="0" dirty="0">
                <a:sym typeface="Wingdings" panose="05000000000000000000" pitchFamily="2" charset="2"/>
              </a:rPr>
              <a:t>in this case, we must infer the correct CRS based on the coordinate values</a:t>
            </a:r>
          </a:p>
          <a:p>
            <a:pPr lvl="1"/>
            <a:r>
              <a:rPr lang="hu-HU" noProof="0" dirty="0" err="1">
                <a:sym typeface="Wingdings" panose="05000000000000000000" pitchFamily="2" charset="2"/>
              </a:rPr>
              <a:t>this</a:t>
            </a:r>
            <a:r>
              <a:rPr lang="hu-HU" noProof="0" dirty="0">
                <a:sym typeface="Wingdings" panose="05000000000000000000" pitchFamily="2" charset="2"/>
              </a:rPr>
              <a:t> </a:t>
            </a:r>
            <a:r>
              <a:rPr lang="en-US" noProof="0" dirty="0">
                <a:sym typeface="Wingdings" panose="05000000000000000000" pitchFamily="2" charset="2"/>
              </a:rPr>
              <a:t>might help: </a:t>
            </a:r>
            <a:r>
              <a:rPr lang="en-US" noProof="0" dirty="0">
                <a:sym typeface="Wingdings" panose="05000000000000000000" pitchFamily="2" charset="2"/>
                <a:hlinkClick r:id="rId2"/>
              </a:rPr>
              <a:t>stevage.github.io/</a:t>
            </a:r>
            <a:r>
              <a:rPr lang="en-US" noProof="0" dirty="0" err="1">
                <a:sym typeface="Wingdings" panose="05000000000000000000" pitchFamily="2" charset="2"/>
                <a:hlinkClick r:id="rId2"/>
              </a:rPr>
              <a:t>WhatTheProj</a:t>
            </a:r>
            <a:r>
              <a:rPr lang="en-US" noProof="0" dirty="0">
                <a:sym typeface="Wingdings" panose="05000000000000000000" pitchFamily="2" charset="2"/>
                <a:hlinkClick r:id="rId2"/>
              </a:rPr>
              <a:t>/</a:t>
            </a:r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CF6AE4-B623-BBD5-D8C1-BFFD1F60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D5B0014-99E4-681D-0451-46A1DD1CF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962" y="1368655"/>
            <a:ext cx="4635385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8821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E3E90-E301-25FF-C77D-508E96E6B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7EDC36-6E80-1B61-9EFC-BC234871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Tasks related to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948D2A-F465-7376-28A9-03A1EC6A4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542936" cy="4754563"/>
          </a:xfrm>
        </p:spPr>
        <p:txBody>
          <a:bodyPr/>
          <a:lstStyle/>
          <a:p>
            <a:r>
              <a:rPr lang="en-US" noProof="0" dirty="0"/>
              <a:t>reprojection</a:t>
            </a:r>
          </a:p>
          <a:p>
            <a:pPr lvl="1"/>
            <a:r>
              <a:rPr lang="en-US" noProof="0" dirty="0"/>
              <a:t>this should be used in all other cases, i.e. when</a:t>
            </a:r>
          </a:p>
          <a:p>
            <a:pPr lvl="1"/>
            <a:r>
              <a:rPr lang="en-US" noProof="0" dirty="0"/>
              <a:t>the CRS is known and is correct</a:t>
            </a:r>
          </a:p>
          <a:p>
            <a:pPr lvl="1"/>
            <a:r>
              <a:rPr lang="en-US" noProof="0" dirty="0"/>
              <a:t>we just want to switch to another CRS</a:t>
            </a:r>
          </a:p>
          <a:p>
            <a:pPr lvl="1"/>
            <a:r>
              <a:rPr lang="en-US" noProof="0" dirty="0"/>
              <a:t>and recalculate the coordinates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541DCE-FE3B-0764-F061-EBA01956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térkép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D39236B8-2621-B9D3-C439-419F89F16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136" y="1392096"/>
            <a:ext cx="5673366" cy="34295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177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958466-9D86-FB80-F9FE-29F26B9C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Coordinates and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8592DE5-BAA5-3CDB-9A7A-87DBDD888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spatial data have</a:t>
            </a:r>
          </a:p>
          <a:p>
            <a:pPr lvl="1"/>
            <a:r>
              <a:rPr lang="en-US" noProof="0" dirty="0"/>
              <a:t>coordinates and</a:t>
            </a:r>
          </a:p>
          <a:p>
            <a:pPr lvl="1"/>
            <a:r>
              <a:rPr lang="en-US" noProof="0" dirty="0"/>
              <a:t>(optionally) coordinate reference system</a:t>
            </a:r>
          </a:p>
          <a:p>
            <a:r>
              <a:rPr lang="en-US" noProof="0" dirty="0"/>
              <a:t>these have 2 (or more) coordinate</a:t>
            </a:r>
            <a:r>
              <a:rPr lang="hu-HU" noProof="0" dirty="0"/>
              <a:t> </a:t>
            </a:r>
            <a:r>
              <a:rPr lang="hu-HU" noProof="0" dirty="0" err="1"/>
              <a:t>value</a:t>
            </a:r>
            <a:r>
              <a:rPr lang="en-US" noProof="0" dirty="0"/>
              <a:t>s:</a:t>
            </a:r>
          </a:p>
          <a:p>
            <a:pPr lvl="1"/>
            <a:r>
              <a:rPr lang="en-US" noProof="0" dirty="0"/>
              <a:t>point</a:t>
            </a:r>
          </a:p>
          <a:p>
            <a:pPr lvl="1"/>
            <a:r>
              <a:rPr lang="en-US" noProof="0" dirty="0"/>
              <a:t>breakpoint of lines (vertex)</a:t>
            </a:r>
          </a:p>
          <a:p>
            <a:pPr lvl="1"/>
            <a:r>
              <a:rPr lang="en-US" noProof="0" dirty="0"/>
              <a:t>corner point of polygons</a:t>
            </a:r>
          </a:p>
          <a:p>
            <a:pPr lvl="1"/>
            <a:r>
              <a:rPr lang="en-US" noProof="0" dirty="0"/>
              <a:t>raster cell (not stored, can be calculated</a:t>
            </a:r>
            <a:r>
              <a:rPr lang="hu-HU" noProof="0" dirty="0"/>
              <a:t>)</a:t>
            </a:r>
            <a:endParaRPr lang="en-US" noProof="0" dirty="0"/>
          </a:p>
          <a:p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in which the coordinates are interpretable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0FABDD2-E081-C510-2DC0-53DD47D2D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diagram, kör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8F244E53-ECC1-3501-F69B-364482443C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4090" y="1422400"/>
            <a:ext cx="5242106" cy="23150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25256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F970B1-DBCC-CBDF-2377-41C08323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Tasks related to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84D92A-28D6-1374-06AD-E71BE0B54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90652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"</a:t>
            </a:r>
            <a:r>
              <a:rPr lang="en-US" i="1" noProof="0" dirty="0"/>
              <a:t>CORINE land cover - missing </a:t>
            </a:r>
            <a:r>
              <a:rPr lang="en-US" i="1" noProof="0" dirty="0" err="1"/>
              <a:t>projection.asc</a:t>
            </a:r>
            <a:r>
              <a:rPr lang="en-US" noProof="0" dirty="0"/>
              <a:t>" to the project (unknown CRS)</a:t>
            </a:r>
          </a:p>
          <a:p>
            <a:pPr lvl="1"/>
            <a:r>
              <a:rPr lang="en-US" noProof="0" dirty="0"/>
              <a:t>where is it?</a:t>
            </a:r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BF1CFB-F95F-274E-D672-90A8C9C7D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7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9C25E-B3BC-B245-CEAC-AF120875F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DD74A0-5368-855D-34BA-C0453F5D5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Tasks related to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DB9ABC-E954-E9D6-54FC-C301A443B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90652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"</a:t>
            </a:r>
            <a:r>
              <a:rPr lang="en-US" i="1" noProof="0" dirty="0"/>
              <a:t>CORINE land cover - missing </a:t>
            </a:r>
            <a:r>
              <a:rPr lang="en-US" i="1" noProof="0" dirty="0" err="1"/>
              <a:t>projection.asc</a:t>
            </a:r>
            <a:r>
              <a:rPr lang="en-US" noProof="0" dirty="0"/>
              <a:t>" to the project (unknown CRS)</a:t>
            </a:r>
          </a:p>
          <a:p>
            <a:pPr lvl="1"/>
            <a:r>
              <a:rPr lang="en-US" noProof="0" dirty="0"/>
              <a:t>where is it?</a:t>
            </a:r>
          </a:p>
          <a:p>
            <a:pPr lvl="1"/>
            <a:r>
              <a:rPr lang="en-US" noProof="0" dirty="0"/>
              <a:t>somewhere near the Russian-Mongolian border…</a:t>
            </a:r>
          </a:p>
          <a:p>
            <a:pPr lvl="1"/>
            <a:r>
              <a:rPr lang="en-US" noProof="0" dirty="0"/>
              <a:t>h</a:t>
            </a:r>
            <a:r>
              <a:rPr lang="hu-HU" dirty="0"/>
              <a:t>o</a:t>
            </a:r>
            <a:r>
              <a:rPr lang="en-US" noProof="0" dirty="0" err="1"/>
              <a:t>wever</a:t>
            </a:r>
            <a:r>
              <a:rPr lang="en-US" noProof="0" dirty="0"/>
              <a:t>, it displays the region of </a:t>
            </a:r>
            <a:r>
              <a:rPr lang="en-US" noProof="0" dirty="0" err="1"/>
              <a:t>Dorog</a:t>
            </a:r>
            <a:r>
              <a:rPr lang="en-US" noProof="0" dirty="0"/>
              <a:t> (18,7°, 47,66°)</a:t>
            </a:r>
          </a:p>
          <a:p>
            <a:pPr lvl="1"/>
            <a:r>
              <a:rPr lang="en-US" noProof="0" dirty="0"/>
              <a:t>let's guess it's CRS: </a:t>
            </a:r>
            <a:r>
              <a:rPr lang="en-US" noProof="0" dirty="0">
                <a:sym typeface="Wingdings" panose="05000000000000000000" pitchFamily="2" charset="2"/>
                <a:hlinkClick r:id="rId2"/>
              </a:rPr>
              <a:t>stevage.github.io/</a:t>
            </a:r>
            <a:r>
              <a:rPr lang="en-US" noProof="0" dirty="0" err="1">
                <a:sym typeface="Wingdings" panose="05000000000000000000" pitchFamily="2" charset="2"/>
                <a:hlinkClick r:id="rId2"/>
              </a:rPr>
              <a:t>WhatTheProj</a:t>
            </a:r>
            <a:r>
              <a:rPr lang="en-US" noProof="0" dirty="0">
                <a:sym typeface="Wingdings" panose="05000000000000000000" pitchFamily="2" charset="2"/>
                <a:hlinkClick r:id="rId2"/>
              </a:rPr>
              <a:t>/</a:t>
            </a:r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EA0303-3B90-6F4B-7539-AEA2C3FB6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2C5A450-37F3-C491-FBC3-B6396C96C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852" y="1422400"/>
            <a:ext cx="6107453" cy="46532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8282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A91105-5616-2DAA-12C6-52ADCF02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Tasks related to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C25741-C8C3-035C-3457-B70023393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739579" cy="4754563"/>
          </a:xfrm>
        </p:spPr>
        <p:txBody>
          <a:bodyPr/>
          <a:lstStyle/>
          <a:p>
            <a:r>
              <a:rPr lang="en-US" noProof="0" dirty="0"/>
              <a:t>solution: LAEA Europe (EPSG: 3035)</a:t>
            </a:r>
          </a:p>
          <a:p>
            <a:r>
              <a:rPr lang="en-US" noProof="0" dirty="0"/>
              <a:t>all that remains is to add the missing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185F2DA-8F6C-86AC-6A96-87D6FDD1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23A7EC3-B806-30B4-1B49-473D78285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779" y="1352768"/>
            <a:ext cx="5490167" cy="47821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997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9F9B71-C516-5206-FA28-2B6F24848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Setting the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245DCC-907A-8976-E4FA-B04B728A7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right-click &gt; Properties… &gt; Source &gt; Assigned Coordinate Reference System (CRS)</a:t>
            </a:r>
          </a:p>
          <a:p>
            <a:pPr lvl="1"/>
            <a:r>
              <a:rPr lang="en-US" noProof="0" dirty="0"/>
              <a:t>the file does not change</a:t>
            </a:r>
          </a:p>
          <a:p>
            <a:pPr lvl="1"/>
            <a:r>
              <a:rPr lang="en-US" noProof="0" dirty="0"/>
              <a:t>but the project will </a:t>
            </a:r>
          </a:p>
          <a:p>
            <a:pPr lvl="1"/>
            <a:r>
              <a:rPr lang="en-US" noProof="0" dirty="0"/>
              <a:t>but from this point on, the project will know that this is the CRS of the layer</a:t>
            </a:r>
          </a:p>
          <a:p>
            <a:pPr lvl="1"/>
            <a:r>
              <a:rPr lang="en-US" noProof="0" dirty="0"/>
              <a:t>for both </a:t>
            </a:r>
            <a:r>
              <a:rPr lang="en-US" noProof="0" dirty="0" err="1"/>
              <a:t>rasters</a:t>
            </a:r>
            <a:r>
              <a:rPr lang="en-US" noProof="0" dirty="0"/>
              <a:t> and vectors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set the CRS of the land cover layer at the</a:t>
            </a:r>
            <a:br>
              <a:rPr lang="en-US" noProof="0" dirty="0"/>
            </a:br>
            <a:r>
              <a:rPr lang="en-US" noProof="0" dirty="0"/>
              <a:t>Properties </a:t>
            </a:r>
            <a:r>
              <a:rPr lang="en-US" noProof="0" dirty="0">
                <a:sym typeface="Wingdings" panose="05000000000000000000" pitchFamily="2" charset="2"/>
              </a:rPr>
              <a:t> moved to the right place</a:t>
            </a:r>
          </a:p>
          <a:p>
            <a:pPr lvl="1"/>
            <a:r>
              <a:rPr lang="en-US" noProof="0" dirty="0">
                <a:sym typeface="Wingdings" panose="05000000000000000000" pitchFamily="2" charset="2"/>
              </a:rPr>
              <a:t>zoom to the layer</a:t>
            </a:r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2733AD-FC5E-EAA0-6C71-C4CFC0DC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847A615-CC8F-3C8B-88E6-4C45FFFBE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971" y="3947075"/>
            <a:ext cx="5856514" cy="21507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2338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9F9B71-C516-5206-FA28-2B6F24848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Setting the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245DCC-907A-8976-E4FA-B04B728A7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r>
              <a:rPr lang="en-US" noProof="0" dirty="0"/>
              <a:t>, even this tool can be used to set the missing CRS:</a:t>
            </a:r>
          </a:p>
          <a:p>
            <a:pPr lvl="1"/>
            <a:r>
              <a:rPr lang="en-US" noProof="0" dirty="0"/>
              <a:t>Processing toolbox &gt; GDAL &gt; Raster projections &gt; Assign projection</a:t>
            </a:r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2733AD-FC5E-EAA0-6C71-C4CFC0DC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FC05617-0E9F-D8E1-E1C8-42049C8FB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1" y="2318657"/>
            <a:ext cx="7551400" cy="37018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8474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9F9B71-C516-5206-FA28-2B6F24848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Setting the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245DCC-907A-8976-E4FA-B04B728A7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10634" cy="4754563"/>
          </a:xfrm>
        </p:spPr>
        <p:txBody>
          <a:bodyPr/>
          <a:lstStyle/>
          <a:p>
            <a:r>
              <a:rPr lang="en-US" noProof="0" dirty="0"/>
              <a:t>missing CRS can be set through "reprojection" as well</a:t>
            </a:r>
          </a:p>
          <a:p>
            <a:pPr lvl="1"/>
            <a:r>
              <a:rPr lang="en-US" noProof="0" dirty="0"/>
              <a:t>creates a new file whose CRS will already be known</a:t>
            </a:r>
          </a:p>
          <a:p>
            <a:r>
              <a:rPr lang="en-US" noProof="0" dirty="0"/>
              <a:t>Processing toolbox &gt; Vector general &gt; Reproject layer</a:t>
            </a:r>
          </a:p>
          <a:p>
            <a:pPr lvl="1"/>
            <a:r>
              <a:rPr lang="en-US" noProof="0" dirty="0"/>
              <a:t>in the case of vectors</a:t>
            </a:r>
          </a:p>
          <a:p>
            <a:r>
              <a:rPr lang="en-US" noProof="0" dirty="0"/>
              <a:t>Processing toolbox &gt; GDAL &gt; Raster projections &gt; Warp (reproject)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2733AD-FC5E-EAA0-6C71-C4CFC0DC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1C111CC-5A0D-B5E8-F4CA-AA16AD7E7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8834" y="2742081"/>
            <a:ext cx="3497217" cy="39773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F3A9FE3-02CF-405E-54E4-F653B9D2A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833" y="349835"/>
            <a:ext cx="3497217" cy="22477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7394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9AAF8-67EF-15EC-3695-B6386D1A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EE9594-973A-D158-88F2-7609D085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Setting the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1EE93B-A026-E3FE-F13E-B373B5434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10634" cy="4754563"/>
          </a:xfrm>
        </p:spPr>
        <p:txBody>
          <a:bodyPr/>
          <a:lstStyle/>
          <a:p>
            <a:r>
              <a:rPr lang="en-US" noProof="0" dirty="0"/>
              <a:t>missing CRS can be set through "reprojection" as well</a:t>
            </a:r>
          </a:p>
          <a:p>
            <a:pPr lvl="1"/>
            <a:r>
              <a:rPr lang="en-US" noProof="0" dirty="0"/>
              <a:t>creates a new file whose CRS will already be known</a:t>
            </a:r>
          </a:p>
          <a:p>
            <a:r>
              <a:rPr lang="en-US" noProof="0" dirty="0"/>
              <a:t>Processing toolbox &gt; Vector general &gt; Reproject layer</a:t>
            </a:r>
          </a:p>
          <a:p>
            <a:pPr lvl="1"/>
            <a:r>
              <a:rPr lang="en-US" noProof="0" dirty="0"/>
              <a:t>in the case of vectors</a:t>
            </a:r>
          </a:p>
          <a:p>
            <a:r>
              <a:rPr lang="en-US" noProof="0" dirty="0"/>
              <a:t>Processing toolbox &gt; GDAL &gt; Raster projections &gt; Warp (reproject)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endParaRPr lang="en-US" noProof="0" dirty="0"/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we do not try them using inputs with missing CRS</a:t>
            </a:r>
          </a:p>
          <a:p>
            <a:pPr lvl="1"/>
            <a:r>
              <a:rPr lang="en-US" noProof="0" dirty="0"/>
              <a:t>but see these examples ►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D7CDDF-2641-CE05-E105-935D5DBF9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C8E1AE9-5D0D-33EE-FD46-FC4DCE6A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8834" y="2742081"/>
            <a:ext cx="3497217" cy="39773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594A840-C5ED-9CE9-29B7-DAE3B946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833" y="349835"/>
            <a:ext cx="3497217" cy="22477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8442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1F2C-AB60-F140-46E5-0F02837F8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FD560C-D049-D779-AA6D-3A208E5B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290680-CEBF-E54C-0DCC-CA6E54A98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works very differently for vectors and </a:t>
            </a:r>
            <a:r>
              <a:rPr lang="en-US" noProof="0" dirty="0" err="1"/>
              <a:t>rasters</a:t>
            </a:r>
            <a:endParaRPr lang="en-US" noProof="0" dirty="0"/>
          </a:p>
          <a:p>
            <a:pPr lvl="1"/>
            <a:r>
              <a:rPr lang="en-US" noProof="0" dirty="0"/>
              <a:t>therefore we should use two different tools</a:t>
            </a:r>
          </a:p>
          <a:p>
            <a:r>
              <a:rPr lang="en-US" noProof="0" dirty="0"/>
              <a:t>at first glance, vector transformation seems complicated</a:t>
            </a:r>
          </a:p>
          <a:p>
            <a:pPr lvl="1"/>
            <a:r>
              <a:rPr lang="en-US" noProof="0" dirty="0"/>
              <a:t>since all vertex coordinates must be calculated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sufficient to calculate the coordinates of the four corners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2E979A5-ADFB-6A58-003F-82835C744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03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4CEE-3039-373E-9C62-858C51C12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877BD2-8EEE-FB7B-D4A9-6DC38D79F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0930F04-D02A-8115-3F3E-E5DEAAED7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works very differently for vectors and </a:t>
            </a:r>
            <a:r>
              <a:rPr lang="en-US" noProof="0" dirty="0" err="1"/>
              <a:t>rasters</a:t>
            </a:r>
            <a:endParaRPr lang="en-US" noProof="0" dirty="0"/>
          </a:p>
          <a:p>
            <a:pPr lvl="1"/>
            <a:r>
              <a:rPr lang="en-US" noProof="0" dirty="0"/>
              <a:t>therefore we should use two different tools</a:t>
            </a:r>
          </a:p>
          <a:p>
            <a:r>
              <a:rPr lang="en-US" noProof="0" dirty="0"/>
              <a:t>at first glance, vector transformation seems complicated</a:t>
            </a:r>
          </a:p>
          <a:p>
            <a:pPr lvl="1"/>
            <a:r>
              <a:rPr lang="en-US" noProof="0" dirty="0"/>
              <a:t>since all vertex coordinates must be calculated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sufficient to calculate the coordinates of the four corners</a:t>
            </a:r>
          </a:p>
          <a:p>
            <a:r>
              <a:rPr lang="en-US" noProof="0" dirty="0"/>
              <a:t>that's true, however…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4EC71D-B95C-686F-7297-54EBA2E3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2A681A54-A922-8D59-2D60-0D8D9779DB6F}"/>
              </a:ext>
            </a:extLst>
          </p:cNvPr>
          <p:cNvSpPr/>
          <p:nvPr/>
        </p:nvSpPr>
        <p:spPr>
          <a:xfrm rot="1225821">
            <a:off x="1946073" y="3538071"/>
            <a:ext cx="2987293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COMING SOON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</a:t>
            </a:r>
          </a:p>
        </p:txBody>
      </p:sp>
    </p:spTree>
    <p:extLst>
      <p:ext uri="{BB962C8B-B14F-4D97-AF65-F5344CB8AC3E}">
        <p14:creationId xmlns:p14="http://schemas.microsoft.com/office/powerpoint/2010/main" val="4033643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95F3B92-51C5-B165-0B77-F7EAAFE24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998" y="1548712"/>
            <a:ext cx="4101178" cy="26958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55F3BBF-BA0D-99A5-FF95-4D27B552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vectors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B3D5BE-60A9-C853-E800-92CA6974F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7128798" cy="4754563"/>
          </a:xfrm>
        </p:spPr>
        <p:txBody>
          <a:bodyPr/>
          <a:lstStyle/>
          <a:p>
            <a:r>
              <a:rPr lang="en-US" noProof="0" dirty="0"/>
              <a:t>reprojection in the case of vectors</a:t>
            </a:r>
          </a:p>
          <a:p>
            <a:pPr lvl="1"/>
            <a:r>
              <a:rPr lang="en-US" noProof="0" dirty="0"/>
              <a:t>Processing toolbox &gt; Vector general &gt; Reproject layer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"</a:t>
            </a:r>
            <a:r>
              <a:rPr lang="en-US" i="1" noProof="0" dirty="0"/>
              <a:t>urban area</a:t>
            </a:r>
            <a:r>
              <a:rPr lang="en-US" noProof="0" dirty="0"/>
              <a:t>" layer of </a:t>
            </a:r>
            <a:r>
              <a:rPr lang="en-US" i="1" noProof="0" dirty="0"/>
              <a:t>administrative </a:t>
            </a:r>
            <a:r>
              <a:rPr lang="en-US" i="1" noProof="0" dirty="0" err="1"/>
              <a:t>polygons.gpkg</a:t>
            </a:r>
            <a:endParaRPr lang="en-US" noProof="0" dirty="0"/>
          </a:p>
          <a:p>
            <a:pPr lvl="1"/>
            <a:r>
              <a:rPr lang="en-US" noProof="0" dirty="0"/>
              <a:t>reproject it (from EOV) to WGS-84, create a temporary layer</a:t>
            </a:r>
          </a:p>
          <a:p>
            <a:pPr lvl="1"/>
            <a:r>
              <a:rPr lang="en-US" noProof="0" dirty="0"/>
              <a:t>note: temporary layer in the layer manager</a:t>
            </a:r>
          </a:p>
          <a:p>
            <a:r>
              <a:rPr lang="en-US" noProof="0" dirty="0"/>
              <a:t>temporary layers</a:t>
            </a:r>
          </a:p>
          <a:p>
            <a:pPr lvl="1"/>
            <a:r>
              <a:rPr lang="en-US" noProof="0" dirty="0"/>
              <a:t>we don't have to fiddle with the path, name, extension</a:t>
            </a:r>
          </a:p>
          <a:p>
            <a:pPr lvl="1"/>
            <a:r>
              <a:rPr lang="en-US" noProof="0" dirty="0"/>
              <a:t>but they are lost when QGIS is closed (or we must finalize them first)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5858562-EAE7-9076-9F73-3CEDCF2CF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Betűtípus, sor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41E5639-B1EF-17EA-5606-7AD955071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998" y="4399977"/>
            <a:ext cx="4101178" cy="10895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18843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69081-9054-3BBD-48C6-73AF06A0E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D2AFE3-5CD4-30D5-F3D5-5C89CFED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Coordinates and coordinate reference system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E58967-6263-31C1-3000-649308863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different types of coordinate reference systems</a:t>
            </a:r>
          </a:p>
          <a:p>
            <a:r>
              <a:rPr lang="en-US" noProof="0" dirty="0"/>
              <a:t>different terms with somewhat different meaning</a:t>
            </a:r>
          </a:p>
          <a:p>
            <a:pPr lvl="1"/>
            <a:r>
              <a:rPr lang="en-US" noProof="0" dirty="0"/>
              <a:t>coordinate reference system (CRS)</a:t>
            </a:r>
          </a:p>
          <a:p>
            <a:pPr lvl="1"/>
            <a:r>
              <a:rPr lang="en-US" noProof="0" dirty="0"/>
              <a:t>spatial reference system (SRS)</a:t>
            </a:r>
          </a:p>
          <a:p>
            <a:pPr lvl="1"/>
            <a:r>
              <a:rPr lang="en-US" noProof="0" dirty="0"/>
              <a:t>projection, projected reference system</a:t>
            </a:r>
          </a:p>
          <a:p>
            <a:r>
              <a:rPr lang="en-US" dirty="0"/>
              <a:t>I may casually refer to it as a projection</a:t>
            </a:r>
            <a:r>
              <a:rPr lang="en-US" noProof="0" dirty="0"/>
              <a:t>, even though</a:t>
            </a:r>
            <a:br>
              <a:rPr lang="en-US" noProof="0" dirty="0"/>
            </a:br>
            <a:r>
              <a:rPr lang="en-US" noProof="0" dirty="0"/>
              <a:t>it's not really that (e.g., WGS-84)</a:t>
            </a:r>
          </a:p>
          <a:p>
            <a:pPr lvl="1"/>
            <a:r>
              <a:rPr lang="en-US" noProof="0" dirty="0"/>
              <a:t>apologies in advance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8DE8EF-3B6E-4860-3053-E6DBCEB34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kézműves, Művészet papír, kiegészítő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A766388-C920-6521-24F7-5739C13538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240" y="3611048"/>
            <a:ext cx="5105246" cy="25041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27208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F5CDF5-2455-B99E-F22A-E03F95C5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vectors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D68F85-62EC-ABC9-4FB9-B16C7717A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883992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reproject </a:t>
            </a:r>
            <a:r>
              <a:rPr lang="en-US" i="1" noProof="0" dirty="0" err="1"/>
              <a:t>places.shp</a:t>
            </a:r>
            <a:r>
              <a:rPr lang="en-US" noProof="0" dirty="0"/>
              <a:t> to 34N UTM zone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34569AE-EB91-75C5-F210-D42B5C2D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9BFE847-B0C3-2968-76D2-506D92F98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96" y="2293257"/>
            <a:ext cx="5883992" cy="37470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7268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B6FE13-4BF6-F534-0165-FC7213336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7B2815-964D-BC67-2D33-D09A20138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21076" cy="4754563"/>
          </a:xfrm>
        </p:spPr>
        <p:txBody>
          <a:bodyPr/>
          <a:lstStyle/>
          <a:p>
            <a:pPr lvl="1"/>
            <a:r>
              <a:rPr lang="en-US" noProof="0" dirty="0"/>
              <a:t>[…] 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sufficient to calculate the coordinates of the four corners</a:t>
            </a:r>
          </a:p>
          <a:p>
            <a:r>
              <a:rPr lang="en-US" noProof="0" dirty="0"/>
              <a:t>that's true, however…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FCEA6C9-561B-61B0-E9D3-254CA68B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23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FC0B3-D54D-81F4-251B-ACBE546D8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9DA614-36AD-2DF9-55AE-433BFE7DC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2E0935D-9800-F8B0-FF44-099EE31BF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21076" cy="4754563"/>
          </a:xfrm>
        </p:spPr>
        <p:txBody>
          <a:bodyPr/>
          <a:lstStyle/>
          <a:p>
            <a:pPr lvl="1"/>
            <a:r>
              <a:rPr lang="en-US" noProof="0" dirty="0"/>
              <a:t>[…] 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sufficient to calculate the coordinates of the four corners</a:t>
            </a:r>
          </a:p>
          <a:p>
            <a:r>
              <a:rPr lang="en-US" noProof="0" dirty="0"/>
              <a:t>that's true, however…</a:t>
            </a:r>
          </a:p>
          <a:p>
            <a:pPr lvl="1"/>
            <a:r>
              <a:rPr lang="en-US" noProof="0" dirty="0"/>
              <a:t>since the cells will be distributed differently in the new CRS (in order to achieve a regular square grid layout)</a:t>
            </a:r>
          </a:p>
          <a:p>
            <a:pPr lvl="1"/>
            <a:r>
              <a:rPr lang="en-US" noProof="0" dirty="0"/>
              <a:t>so the cell centers will fall elsewhere</a:t>
            </a:r>
          </a:p>
          <a:p>
            <a:pPr lvl="1"/>
            <a:r>
              <a:rPr lang="en-US" noProof="0" dirty="0"/>
              <a:t>meaning the cells will have to have new values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F8E8497-912A-A013-517A-3AFC2B294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5" name="Kép 4" descr="A képen képernyőkép, minta, Színesség, Acélkék látható&#10;&#10;Automatikusan generált leírás">
            <a:extLst>
              <a:ext uri="{FF2B5EF4-FFF2-40B4-BE49-F238E27FC236}">
                <a16:creationId xmlns:a16="http://schemas.microsoft.com/office/drawing/2014/main" id="{EE552D94-BD83-E05E-721D-B5146660F8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33" t="7183" r="3866" b="9486"/>
          <a:stretch/>
        </p:blipFill>
        <p:spPr>
          <a:xfrm>
            <a:off x="8259276" y="3296841"/>
            <a:ext cx="3753653" cy="34448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térkép, tér, szöveg látható&#10;&#10;Automatikusan generált leírás">
            <a:extLst>
              <a:ext uri="{FF2B5EF4-FFF2-40B4-BE49-F238E27FC236}">
                <a16:creationId xmlns:a16="http://schemas.microsoft.com/office/drawing/2014/main" id="{C8950D69-D0F1-4720-5922-A283A5ADD9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9276" y="147955"/>
            <a:ext cx="3753653" cy="29466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4915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34302-477B-2DF6-BFF4-F1964D38A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AE5D9C-60A9-BE6D-CA75-C897CCBFF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8CD13F-EE4F-4EB0-9AE9-1A0405C3D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90420" cy="4754563"/>
          </a:xfrm>
        </p:spPr>
        <p:txBody>
          <a:bodyPr/>
          <a:lstStyle/>
          <a:p>
            <a:r>
              <a:rPr lang="en-US" noProof="0" dirty="0"/>
              <a:t>so we need to calculate the cell values for the new locations</a:t>
            </a:r>
          </a:p>
          <a:p>
            <a:pPr lvl="1"/>
            <a:r>
              <a:rPr lang="en-US" noProof="0" dirty="0"/>
              <a:t>"resampling"</a:t>
            </a:r>
          </a:p>
          <a:p>
            <a:r>
              <a:rPr lang="en-US" noProof="0" dirty="0"/>
              <a:t>much slower than recalculation of the coordinates of vector vertices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not the calculation of coordinates that takes a long time</a:t>
            </a:r>
          </a:p>
          <a:p>
            <a:pPr lvl="1"/>
            <a:r>
              <a:rPr lang="en-US" noProof="0" dirty="0"/>
              <a:t>but that of the cell values</a:t>
            </a:r>
          </a:p>
          <a:p>
            <a:pPr lvl="1"/>
            <a:r>
              <a:rPr lang="en-US" noProof="0" dirty="0"/>
              <a:t>vectors: no new value needs to be calculated</a:t>
            </a:r>
          </a:p>
          <a:p>
            <a:r>
              <a:rPr lang="en-US" noProof="0" dirty="0"/>
              <a:t>reprojection of </a:t>
            </a:r>
            <a:r>
              <a:rPr lang="en-US" noProof="0" dirty="0" err="1"/>
              <a:t>rasters</a:t>
            </a:r>
            <a:r>
              <a:rPr lang="en-US" noProof="0" dirty="0"/>
              <a:t> results in data loss!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BBF0025-A468-D11A-084C-5EBA65C2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diagram, képernyőkép, tér, tervezés látható&#10;&#10;Automatikusan generált leírás">
            <a:extLst>
              <a:ext uri="{FF2B5EF4-FFF2-40B4-BE49-F238E27FC236}">
                <a16:creationId xmlns:a16="http://schemas.microsoft.com/office/drawing/2014/main" id="{AFEB474E-6C3E-A6D2-072E-8CDE3085E4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8620" y="1540389"/>
            <a:ext cx="4509989" cy="30803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3683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82FB4-F8BF-979B-4BF6-992D319D3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B69908-B91F-BB24-1517-53840592B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018DC99-E367-B190-E79F-ABDCC247A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90420" cy="4754563"/>
          </a:xfrm>
        </p:spPr>
        <p:txBody>
          <a:bodyPr/>
          <a:lstStyle/>
          <a:p>
            <a:r>
              <a:rPr lang="en-US" noProof="0" dirty="0"/>
              <a:t>so we need to calculate the cell values for the new locations</a:t>
            </a:r>
          </a:p>
          <a:p>
            <a:pPr lvl="1"/>
            <a:r>
              <a:rPr lang="en-US" noProof="0" dirty="0"/>
              <a:t>"resampling"</a:t>
            </a:r>
          </a:p>
          <a:p>
            <a:r>
              <a:rPr lang="en-US" noProof="0" dirty="0"/>
              <a:t>much slower than recalculation of the coordinates of vector vertices</a:t>
            </a:r>
          </a:p>
          <a:p>
            <a:pPr lvl="1"/>
            <a:r>
              <a:rPr lang="en-US" noProof="0" dirty="0"/>
              <a:t>in the case of </a:t>
            </a:r>
            <a:r>
              <a:rPr lang="en-US" noProof="0" dirty="0" err="1"/>
              <a:t>rasters</a:t>
            </a:r>
            <a:r>
              <a:rPr lang="en-US" noProof="0" dirty="0"/>
              <a:t>, it is not the calculation of coordinates that takes a long time</a:t>
            </a:r>
          </a:p>
          <a:p>
            <a:pPr lvl="1"/>
            <a:r>
              <a:rPr lang="en-US" noProof="0" dirty="0"/>
              <a:t>but that of the cell values</a:t>
            </a:r>
          </a:p>
          <a:p>
            <a:pPr lvl="1"/>
            <a:r>
              <a:rPr lang="en-US" noProof="0" dirty="0"/>
              <a:t>vectors: no new value needs to be calculated</a:t>
            </a:r>
          </a:p>
          <a:p>
            <a:r>
              <a:rPr lang="en-US" noProof="0" dirty="0"/>
              <a:t>reprojection of </a:t>
            </a:r>
            <a:r>
              <a:rPr lang="en-US" noProof="0" dirty="0" err="1"/>
              <a:t>rasters</a:t>
            </a:r>
            <a:r>
              <a:rPr lang="en-US" noProof="0" dirty="0"/>
              <a:t> results in data loss!</a:t>
            </a:r>
          </a:p>
          <a:p>
            <a:pPr lvl="1"/>
            <a:r>
              <a:rPr lang="en-US" noProof="0" dirty="0"/>
              <a:t>if our project contains a raster and multiple vectors, we reproject the vectors to the CRS of the raster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B10123-974A-3396-6ACD-11F77698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diagram, képernyőkép, tér, tervezés látható&#10;&#10;Automatikusan generált leírás">
            <a:extLst>
              <a:ext uri="{FF2B5EF4-FFF2-40B4-BE49-F238E27FC236}">
                <a16:creationId xmlns:a16="http://schemas.microsoft.com/office/drawing/2014/main" id="{0C67956B-A57E-B993-F4EF-5D0C8FFCD0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8620" y="1540389"/>
            <a:ext cx="4509989" cy="30803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0033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D43AC1-B4B7-A914-D02B-7B5C05D2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Resampling methods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B0AB66-390A-D6C3-EDC5-FE9B33E0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900160" cy="4754563"/>
          </a:xfrm>
        </p:spPr>
        <p:txBody>
          <a:bodyPr/>
          <a:lstStyle/>
          <a:p>
            <a:r>
              <a:rPr lang="en-US" noProof="0" dirty="0"/>
              <a:t>4 important resampling methods</a:t>
            </a:r>
          </a:p>
          <a:p>
            <a:r>
              <a:rPr lang="en-US" noProof="0" dirty="0"/>
              <a:t>from which 2 </a:t>
            </a:r>
            <a:r>
              <a:rPr lang="hu-HU" noProof="0" dirty="0" err="1"/>
              <a:t>are</a:t>
            </a:r>
            <a:r>
              <a:rPr lang="en-US" noProof="0" dirty="0"/>
              <a:t> useful for categorical/logical cell values</a:t>
            </a:r>
          </a:p>
          <a:p>
            <a:pPr lvl="1"/>
            <a:r>
              <a:rPr lang="en-US" noProof="0" dirty="0"/>
              <a:t>mode: most common value, majority</a:t>
            </a:r>
          </a:p>
          <a:p>
            <a:pPr lvl="1"/>
            <a:r>
              <a:rPr lang="en-US" noProof="0" dirty="0"/>
              <a:t>nearest neighbor</a:t>
            </a:r>
          </a:p>
          <a:p>
            <a:r>
              <a:rPr lang="en-US" noProof="0" dirty="0"/>
              <a:t>and 2 for continuous cell values</a:t>
            </a:r>
          </a:p>
          <a:p>
            <a:pPr lvl="1"/>
            <a:r>
              <a:rPr lang="en-US" noProof="0" dirty="0"/>
              <a:t>bilinear interpolation</a:t>
            </a:r>
          </a:p>
          <a:p>
            <a:pPr lvl="1"/>
            <a:r>
              <a:rPr lang="en-US" noProof="0" dirty="0"/>
              <a:t>cubic convolution</a:t>
            </a:r>
          </a:p>
          <a:p>
            <a:r>
              <a:rPr lang="en-US" noProof="0" dirty="0"/>
              <a:t>for continuous cell values, also nearest neighbor method can be used</a:t>
            </a:r>
          </a:p>
          <a:p>
            <a:pPr lvl="1"/>
            <a:r>
              <a:rPr lang="en-US" noProof="0" dirty="0"/>
              <a:t>this is the fastest (the least computationally intensive)</a:t>
            </a:r>
          </a:p>
          <a:p>
            <a:r>
              <a:rPr lang="en-US" noProof="0" dirty="0"/>
              <a:t>blurring of result</a:t>
            </a:r>
          </a:p>
          <a:p>
            <a:pPr lvl="1"/>
            <a:r>
              <a:rPr lang="en-US" noProof="0" dirty="0"/>
              <a:t>nearest neighbor &lt; bilinear interpolation &lt; cubic convolution</a:t>
            </a:r>
          </a:p>
          <a:p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D8DF2E1-F8D4-12C5-63E6-D0E538FB3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tér, Téglalap, minta, diagram látható&#10;&#10;Automatikusan generált leírás">
            <a:extLst>
              <a:ext uri="{FF2B5EF4-FFF2-40B4-BE49-F238E27FC236}">
                <a16:creationId xmlns:a16="http://schemas.microsoft.com/office/drawing/2014/main" id="{196CDDBE-FCBF-0A06-0D66-26129B0ED9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58" t="23581" r="26569" b="29770"/>
          <a:stretch/>
        </p:blipFill>
        <p:spPr>
          <a:xfrm>
            <a:off x="9738360" y="2397049"/>
            <a:ext cx="2320290" cy="2120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 descr="A képen tér, minta, Téglalap látható&#10;&#10;Automatikusan generált leírás">
            <a:extLst>
              <a:ext uri="{FF2B5EF4-FFF2-40B4-BE49-F238E27FC236}">
                <a16:creationId xmlns:a16="http://schemas.microsoft.com/office/drawing/2014/main" id="{0F26D2A0-2940-5617-F7F1-6CFB13645B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70" t="23581" r="26757" b="29771"/>
          <a:stretch/>
        </p:blipFill>
        <p:spPr>
          <a:xfrm>
            <a:off x="9738360" y="4660745"/>
            <a:ext cx="2320290" cy="2120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tér, Téglalap, minta, diagram látható&#10;&#10;Automatikusan generált leírás">
            <a:extLst>
              <a:ext uri="{FF2B5EF4-FFF2-40B4-BE49-F238E27FC236}">
                <a16:creationId xmlns:a16="http://schemas.microsoft.com/office/drawing/2014/main" id="{A4242B2C-32DA-1532-952B-BCD63C2B40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65" t="23581" r="26662" b="29770"/>
          <a:stretch/>
        </p:blipFill>
        <p:spPr>
          <a:xfrm>
            <a:off x="9740265" y="151312"/>
            <a:ext cx="2320290" cy="2120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3284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6217F4-1514-BBF1-00DB-A31666CD5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Resampling methods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6B1532-64CA-48C1-60DE-9827FECBC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and a lot more: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E0ABD87-476C-E0E7-FBBE-A7D196B18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CB0BAA7-A777-7887-AB11-6C7A65FE5A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301" y="1894921"/>
            <a:ext cx="3307243" cy="32794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4735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4BE2ED-4560-760F-B6BA-F48E55BC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051019-D912-2E91-6F21-BE302CC31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893105" cy="4754563"/>
          </a:xfrm>
        </p:spPr>
        <p:txBody>
          <a:bodyPr/>
          <a:lstStyle/>
          <a:p>
            <a:r>
              <a:rPr lang="en-US" noProof="0" dirty="0"/>
              <a:t>reprojection in the case of </a:t>
            </a:r>
            <a:r>
              <a:rPr lang="en-US" noProof="0" dirty="0" err="1"/>
              <a:t>rasters</a:t>
            </a:r>
            <a:endParaRPr lang="en-US" noProof="0" dirty="0"/>
          </a:p>
          <a:p>
            <a:pPr lvl="1"/>
            <a:r>
              <a:rPr lang="en-US" noProof="0" dirty="0"/>
              <a:t>with the tool mentioned earlier</a:t>
            </a:r>
          </a:p>
          <a:p>
            <a:pPr lvl="1"/>
            <a:r>
              <a:rPr lang="en-US" noProof="0" dirty="0"/>
              <a:t>Processing toolbox &gt; GDAL &gt; Raster projections &gt; Warp (reproject)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reproject </a:t>
            </a:r>
            <a:r>
              <a:rPr lang="en-US" i="1" noProof="0" dirty="0"/>
              <a:t>population </a:t>
            </a:r>
            <a:r>
              <a:rPr lang="en-US" i="1" noProof="0" dirty="0" err="1"/>
              <a:t>density.tif</a:t>
            </a:r>
            <a:r>
              <a:rPr lang="en-US" noProof="0" dirty="0"/>
              <a:t> from WGS-84 to Pseudo-Mercator using cubic convolution resampling method</a:t>
            </a:r>
          </a:p>
          <a:p>
            <a:pPr lvl="1"/>
            <a:r>
              <a:rPr lang="en-US" noProof="0" dirty="0"/>
              <a:t>let's observe the cells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5ABA857-88D3-4AAE-C680-1B7DDF01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E79668C-FFC5-8006-40A5-4008C6BF0C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928" y="4503174"/>
            <a:ext cx="3332755" cy="22385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F7AEFD4-092C-88AB-2766-B19121D08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061" y="1333104"/>
            <a:ext cx="4133480" cy="54086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243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5F23A5-071A-927F-CFF9-D267A300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Reprojection – </a:t>
            </a:r>
            <a:r>
              <a:rPr lang="en-US" noProof="0" dirty="0" err="1"/>
              <a:t>rasters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6181C3-7A35-D196-49B8-A7CBDCADF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874000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reproject </a:t>
            </a:r>
            <a:r>
              <a:rPr lang="en-US" i="1" noProof="0" dirty="0"/>
              <a:t>CORINE land </a:t>
            </a:r>
            <a:r>
              <a:rPr lang="en-US" i="1" noProof="0" dirty="0" err="1"/>
              <a:t>cover.tif</a:t>
            </a:r>
            <a:endParaRPr lang="en-US" noProof="0" dirty="0"/>
          </a:p>
          <a:p>
            <a:pPr lvl="1"/>
            <a:r>
              <a:rPr lang="en-US" noProof="0" dirty="0"/>
              <a:t>using nearest neighbor resampling method</a:t>
            </a:r>
          </a:p>
          <a:p>
            <a:pPr lvl="1"/>
            <a:r>
              <a:rPr lang="en-US" noProof="0" dirty="0"/>
              <a:t>to HD72/EOV projection</a:t>
            </a:r>
          </a:p>
          <a:p>
            <a:pPr lvl="1"/>
            <a:r>
              <a:rPr lang="en-US" noProof="0" dirty="0"/>
              <a:t>creating a temporary layer</a:t>
            </a:r>
          </a:p>
          <a:p>
            <a:r>
              <a:rPr lang="en-US" noProof="0" dirty="0"/>
              <a:t>bonus task</a:t>
            </a:r>
          </a:p>
          <a:p>
            <a:pPr lvl="1"/>
            <a:r>
              <a:rPr lang="en-US" noProof="0" dirty="0"/>
              <a:t>copy the coloring style of the previous layer to the new temporary layer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DED7DD4-5BF6-EE74-7705-7A3545D32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7" name="Kép 6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B383FC6-4811-6DE3-E9E3-6AB91BF8F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00" y="135334"/>
            <a:ext cx="3348397" cy="3555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D954F04-C267-E380-A9C6-B9DAE4F34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12200" y="3820735"/>
            <a:ext cx="3348397" cy="29121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6481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FFD39F-961C-355F-4D32-DB3CF875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Practical exercises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8BCC5E-ABB7-4B8F-3FF8-D83E3E41C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add "</a:t>
            </a:r>
            <a:r>
              <a:rPr lang="en-US" i="1" noProof="0" dirty="0"/>
              <a:t>municipal area</a:t>
            </a:r>
            <a:r>
              <a:rPr lang="en-US" noProof="0" dirty="0"/>
              <a:t>" layer of </a:t>
            </a:r>
            <a:r>
              <a:rPr lang="en-US" i="1" noProof="0" dirty="0"/>
              <a:t>administrative </a:t>
            </a:r>
            <a:r>
              <a:rPr lang="en-US" i="1" noProof="0" dirty="0" err="1"/>
              <a:t>polygons.gpkg</a:t>
            </a:r>
            <a:endParaRPr lang="en-US" noProof="0" dirty="0"/>
          </a:p>
          <a:p>
            <a:r>
              <a:rPr lang="en-US" noProof="0" dirty="0"/>
              <a:t>reproject it to LAEA Europe projection, saved to ESRI shapefile format</a:t>
            </a:r>
          </a:p>
          <a:p>
            <a:r>
              <a:rPr lang="en-US" noProof="0" dirty="0"/>
              <a:t>delete it from the l</a:t>
            </a:r>
            <a:r>
              <a:rPr lang="hu-HU" noProof="0" dirty="0"/>
              <a:t>a</a:t>
            </a:r>
            <a:r>
              <a:rPr lang="en-US" noProof="0" dirty="0" err="1"/>
              <a:t>yer</a:t>
            </a:r>
            <a:r>
              <a:rPr lang="en-US" noProof="0" dirty="0"/>
              <a:t> manager</a:t>
            </a:r>
          </a:p>
          <a:p>
            <a:pPr lvl="1"/>
            <a:r>
              <a:rPr lang="en-US" noProof="0" dirty="0"/>
              <a:t>then delete the .</a:t>
            </a:r>
            <a:r>
              <a:rPr lang="en-US" noProof="0" dirty="0" err="1"/>
              <a:t>prj</a:t>
            </a:r>
            <a:r>
              <a:rPr lang="en-US" noProof="0" dirty="0"/>
              <a:t> aux</a:t>
            </a:r>
            <a:r>
              <a:rPr lang="hu-HU" noProof="0" dirty="0"/>
              <a:t>i</a:t>
            </a:r>
            <a:r>
              <a:rPr lang="en-US" noProof="0" dirty="0" err="1"/>
              <a:t>liary</a:t>
            </a:r>
            <a:r>
              <a:rPr lang="en-US" noProof="0" dirty="0"/>
              <a:t> file belonging to the saved shapefile</a:t>
            </a:r>
          </a:p>
          <a:p>
            <a:r>
              <a:rPr lang="en-US" noProof="0" dirty="0"/>
              <a:t>add it to the project</a:t>
            </a:r>
          </a:p>
          <a:p>
            <a:pPr lvl="1"/>
            <a:r>
              <a:rPr lang="en-US" noProof="0" dirty="0"/>
              <a:t>set the missing CRS at the Properties</a:t>
            </a:r>
          </a:p>
          <a:p>
            <a:r>
              <a:rPr lang="en-US" noProof="0" dirty="0"/>
              <a:t>set the project's CRS to WGS-84</a:t>
            </a:r>
          </a:p>
          <a:p>
            <a:r>
              <a:rPr lang="en-US" noProof="0" dirty="0"/>
              <a:t>add </a:t>
            </a:r>
            <a:r>
              <a:rPr lang="en-US" i="1" noProof="0" dirty="0" err="1"/>
              <a:t>elevation.tif</a:t>
            </a:r>
            <a:endParaRPr lang="en-US" noProof="0" dirty="0"/>
          </a:p>
          <a:p>
            <a:r>
              <a:rPr lang="en-US" noProof="0" dirty="0"/>
              <a:t>reproject it to 34N UTM zone</a:t>
            </a:r>
          </a:p>
          <a:p>
            <a:pPr lvl="1"/>
            <a:r>
              <a:rPr lang="en-US" noProof="0" dirty="0"/>
              <a:t>use bilinear interpolation</a:t>
            </a:r>
          </a:p>
          <a:p>
            <a:pPr lvl="1"/>
            <a:r>
              <a:rPr lang="en-US" noProof="0" dirty="0"/>
              <a:t>the result </a:t>
            </a:r>
            <a:r>
              <a:rPr lang="hu-HU" noProof="0" dirty="0"/>
              <a:t>s</a:t>
            </a:r>
            <a:r>
              <a:rPr lang="en-US" noProof="0" dirty="0" err="1"/>
              <a:t>hould</a:t>
            </a:r>
            <a:r>
              <a:rPr lang="en-US" noProof="0" dirty="0"/>
              <a:t> be</a:t>
            </a:r>
            <a:r>
              <a:rPr lang="hu-HU" noProof="0" dirty="0"/>
              <a:t> a</a:t>
            </a:r>
            <a:r>
              <a:rPr lang="en-US" noProof="0" dirty="0"/>
              <a:t> temporary layer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F9C605-E69D-EEAF-D8FE-92A029C1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9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5760D4-8E98-41E2-00F9-784E2CC0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Most important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1B5BF9-A079-E10D-707C-9E6D0577E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505696" cy="4754563"/>
          </a:xfrm>
        </p:spPr>
        <p:txBody>
          <a:bodyPr/>
          <a:lstStyle/>
          <a:p>
            <a:r>
              <a:rPr lang="en-US" noProof="0" dirty="0"/>
              <a:t>numerous coordinate reference systems</a:t>
            </a:r>
          </a:p>
          <a:p>
            <a:pPr lvl="1"/>
            <a:r>
              <a:rPr lang="en-US" noProof="0" dirty="0"/>
              <a:t>choice depends on the task, scale, and area of investigation</a:t>
            </a:r>
          </a:p>
          <a:p>
            <a:r>
              <a:rPr lang="en-US" noProof="0" dirty="0"/>
              <a:t>global/regional/local (national projections)</a:t>
            </a:r>
          </a:p>
          <a:p>
            <a:r>
              <a:rPr lang="en-US" noProof="0" dirty="0"/>
              <a:t>instead of/in addition to the name, it is worth knowing their EPSG number</a:t>
            </a:r>
          </a:p>
          <a:p>
            <a:pPr lvl="1"/>
            <a:r>
              <a:rPr lang="en-US" noProof="0" dirty="0"/>
              <a:t>unique identifier with 4 or 5 digits</a:t>
            </a:r>
          </a:p>
          <a:p>
            <a:pPr lvl="1"/>
            <a:r>
              <a:rPr lang="en-US" noProof="0" dirty="0"/>
              <a:t>EPSG: European Petroleum Survey Group</a:t>
            </a:r>
          </a:p>
          <a:p>
            <a:pPr lvl="1"/>
            <a:r>
              <a:rPr lang="en-US" noProof="0" dirty="0">
                <a:hlinkClick r:id="rId2"/>
              </a:rPr>
              <a:t>spatialreference.org/ref/</a:t>
            </a:r>
            <a:r>
              <a:rPr lang="en-US" noProof="0" dirty="0" err="1">
                <a:hlinkClick r:id="rId2"/>
              </a:rPr>
              <a:t>epsg</a:t>
            </a:r>
            <a:r>
              <a:rPr lang="en-US" noProof="0" dirty="0">
                <a:hlinkClick r:id="rId2"/>
              </a:rPr>
              <a:t>/</a:t>
            </a:r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256443D-8BEC-BE4B-7064-4A088884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minta, szöveg, művészet, szövet látható&#10;&#10;Automatikusan generált leírás">
            <a:extLst>
              <a:ext uri="{FF2B5EF4-FFF2-40B4-BE49-F238E27FC236}">
                <a16:creationId xmlns:a16="http://schemas.microsoft.com/office/drawing/2014/main" id="{9F03D0DB-6184-A714-C065-1F7277DE4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3896" y="1520722"/>
            <a:ext cx="6733309" cy="353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45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your attention!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questions?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6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37DA2C-9ED9-27C4-F1A3-30CE84B6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Most important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8834BE-0D9D-7370-C181-181514823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00985" cy="4754563"/>
          </a:xfrm>
        </p:spPr>
        <p:txBody>
          <a:bodyPr/>
          <a:lstStyle/>
          <a:p>
            <a:r>
              <a:rPr lang="en-US" noProof="0" dirty="0"/>
              <a:t>WGS-84</a:t>
            </a:r>
          </a:p>
          <a:p>
            <a:pPr lvl="1"/>
            <a:r>
              <a:rPr lang="en-US" noProof="0" dirty="0"/>
              <a:t>World Geodetic System</a:t>
            </a:r>
          </a:p>
          <a:p>
            <a:pPr lvl="1"/>
            <a:r>
              <a:rPr lang="en-US" noProof="0" dirty="0"/>
              <a:t>EPSG: 4326</a:t>
            </a:r>
          </a:p>
          <a:p>
            <a:pPr lvl="1"/>
            <a:r>
              <a:rPr lang="en-US" noProof="0" dirty="0"/>
              <a:t>global, most well-known</a:t>
            </a:r>
          </a:p>
          <a:p>
            <a:pPr lvl="1"/>
            <a:r>
              <a:rPr lang="en-US" noProof="0" dirty="0"/>
              <a:t>GPS devices us</a:t>
            </a:r>
            <a:r>
              <a:rPr lang="hu-HU" noProof="0" dirty="0"/>
              <a:t>e</a:t>
            </a:r>
            <a:r>
              <a:rPr lang="en-US" noProof="0" dirty="0"/>
              <a:t> this </a:t>
            </a:r>
            <a:r>
              <a:rPr lang="en-US" noProof="0" dirty="0">
                <a:sym typeface="Wingdings" panose="05000000000000000000" pitchFamily="2" charset="2"/>
              </a:rPr>
              <a:t> .</a:t>
            </a:r>
            <a:r>
              <a:rPr lang="en-US" noProof="0" dirty="0" err="1">
                <a:sym typeface="Wingdings" panose="05000000000000000000" pitchFamily="2" charset="2"/>
              </a:rPr>
              <a:t>gpx</a:t>
            </a:r>
            <a:r>
              <a:rPr lang="en-US" noProof="0" dirty="0">
                <a:sym typeface="Wingdings" panose="05000000000000000000" pitchFamily="2" charset="2"/>
              </a:rPr>
              <a:t> always in WGS-84</a:t>
            </a:r>
            <a:endParaRPr lang="en-US" noProof="0" dirty="0"/>
          </a:p>
          <a:p>
            <a:pPr lvl="1"/>
            <a:r>
              <a:rPr lang="en-US" noProof="0" dirty="0"/>
              <a:t>.</a:t>
            </a:r>
            <a:r>
              <a:rPr lang="en-US" noProof="0" dirty="0" err="1"/>
              <a:t>kml</a:t>
            </a:r>
            <a:r>
              <a:rPr lang="en-US" noProof="0" dirty="0"/>
              <a:t>/.</a:t>
            </a:r>
            <a:r>
              <a:rPr lang="en-US" noProof="0" dirty="0" err="1"/>
              <a:t>kmz</a:t>
            </a:r>
            <a:r>
              <a:rPr lang="en-US" noProof="0" dirty="0"/>
              <a:t> </a:t>
            </a:r>
            <a:r>
              <a:rPr lang="en-US" noProof="0" dirty="0">
                <a:sym typeface="Wingdings" panose="05000000000000000000" pitchFamily="2" charset="2"/>
              </a:rPr>
              <a:t>always in WGS-84, too</a:t>
            </a:r>
          </a:p>
          <a:p>
            <a:pPr lvl="1"/>
            <a:r>
              <a:rPr lang="en-US" b="1" noProof="0" dirty="0"/>
              <a:t>lon</a:t>
            </a:r>
            <a:r>
              <a:rPr lang="en-US" noProof="0" dirty="0"/>
              <a:t>gitude (E) and </a:t>
            </a:r>
            <a:r>
              <a:rPr lang="en-US" b="1" noProof="0" dirty="0"/>
              <a:t>lat</a:t>
            </a:r>
            <a:r>
              <a:rPr lang="en-US" noProof="0" dirty="0"/>
              <a:t>itude (N)</a:t>
            </a:r>
          </a:p>
          <a:p>
            <a:r>
              <a:rPr lang="en-US" noProof="0" dirty="0"/>
              <a:t>Pseudo-Mercator / Web Mercator</a:t>
            </a:r>
          </a:p>
          <a:p>
            <a:pPr lvl="1"/>
            <a:r>
              <a:rPr lang="en-US" noProof="0" dirty="0"/>
              <a:t>EPSG: 3857</a:t>
            </a:r>
          </a:p>
          <a:p>
            <a:pPr lvl="1"/>
            <a:r>
              <a:rPr lang="en-US" noProof="0" dirty="0"/>
              <a:t>global</a:t>
            </a:r>
          </a:p>
          <a:p>
            <a:pPr lvl="1"/>
            <a:r>
              <a:rPr lang="en-US" noProof="0" dirty="0"/>
              <a:t>unit: meter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430A66-7099-9DF7-DD4C-70AC4312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FAA6FB4-D0F0-12AA-1C96-6CBAE83BAD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185" y="528469"/>
            <a:ext cx="3685666" cy="1846432"/>
          </a:xfrm>
          <a:prstGeom prst="rect">
            <a:avLst/>
          </a:prstGeom>
        </p:spPr>
      </p:pic>
      <p:pic>
        <p:nvPicPr>
          <p:cNvPr id="8" name="Kép 7" descr="A képen térkép, szöve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B849F71-EA7C-2C0C-8F52-7FE0A07E82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9186" y="2485254"/>
            <a:ext cx="3685666" cy="36917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3624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6C5FF3-4B3C-8ACC-7303-3E946E5D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Most important coordinate reference</a:t>
            </a:r>
            <a:br>
              <a:rPr lang="en-US" noProof="0" dirty="0"/>
            </a:br>
            <a:r>
              <a:rPr lang="en-US" noProof="0" dirty="0"/>
              <a:t>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578B43-B508-1541-8911-E750FE740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883400" cy="4754563"/>
          </a:xfrm>
        </p:spPr>
        <p:txBody>
          <a:bodyPr/>
          <a:lstStyle/>
          <a:p>
            <a:r>
              <a:rPr lang="en-US" noProof="0" dirty="0"/>
              <a:t>UTM</a:t>
            </a:r>
          </a:p>
          <a:p>
            <a:pPr lvl="1"/>
            <a:r>
              <a:rPr lang="en-US" noProof="0" dirty="0"/>
              <a:t>Universal Transverse Mercator</a:t>
            </a:r>
          </a:p>
          <a:p>
            <a:pPr lvl="1"/>
            <a:r>
              <a:rPr lang="en-US" noProof="0" dirty="0"/>
              <a:t>family of projections</a:t>
            </a:r>
          </a:p>
          <a:p>
            <a:pPr lvl="1"/>
            <a:r>
              <a:rPr lang="en-US" noProof="0" dirty="0"/>
              <a:t>can be used separately in different regions, but the family covers the entire Earth</a:t>
            </a:r>
          </a:p>
          <a:p>
            <a:pPr lvl="1"/>
            <a:r>
              <a:rPr lang="en-US" noProof="0" dirty="0"/>
              <a:t>northern vs. southern hemisphere, 6° division in east-west direction</a:t>
            </a:r>
          </a:p>
          <a:p>
            <a:pPr lvl="1"/>
            <a:r>
              <a:rPr lang="en-US" noProof="0" dirty="0"/>
              <a:t>in Hungary: 33N (EPSG: 32633) and 34N (EPSG: 32634)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7B35848-A0A5-A496-1862-54EFB573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sor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2B1E40F4-EB30-BC63-6824-2A13284C1B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1600" y="166205"/>
            <a:ext cx="4341504" cy="19466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vázlat, diagram, rajz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ADAEB54-0F7C-FD5F-B98B-E1DAE7B4B1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81" t="510" r="10374" b="1136"/>
          <a:stretch/>
        </p:blipFill>
        <p:spPr>
          <a:xfrm>
            <a:off x="7721600" y="2249956"/>
            <a:ext cx="4341504" cy="38635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036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779F6-1536-513F-463B-6BBF65823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621163-8255-6A98-1378-E7A57C17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Most important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67FC69-27F7-D025-F4BB-431F665F5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477000" cy="4754563"/>
          </a:xfrm>
        </p:spPr>
        <p:txBody>
          <a:bodyPr/>
          <a:lstStyle/>
          <a:p>
            <a:r>
              <a:rPr lang="en-US" noProof="0" dirty="0"/>
              <a:t>LAEA Europe</a:t>
            </a:r>
          </a:p>
          <a:p>
            <a:pPr lvl="1"/>
            <a:r>
              <a:rPr lang="en-US" noProof="0" dirty="0"/>
              <a:t>Lambert Azimuthal Equal Area</a:t>
            </a:r>
          </a:p>
          <a:p>
            <a:pPr lvl="1"/>
            <a:r>
              <a:rPr lang="en-US" noProof="0" dirty="0"/>
              <a:t>EPSG: 3035</a:t>
            </a:r>
          </a:p>
          <a:p>
            <a:pPr lvl="1"/>
            <a:r>
              <a:rPr lang="en-US" noProof="0" dirty="0"/>
              <a:t>often used in Europe</a:t>
            </a:r>
          </a:p>
          <a:p>
            <a:pPr lvl="1"/>
            <a:r>
              <a:rPr lang="en-US" noProof="0" dirty="0"/>
              <a:t>unit: meter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1E01C9-ED9F-99E7-1C78-2B4C9D79F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térkép, szöveg, atlasz, Világ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61AC51A-EC98-17FF-8E63-30F6F3312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1422400"/>
            <a:ext cx="4712040" cy="46844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9481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54FA1-4B29-0C78-5246-6E93D9F4C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0E4B48-72D7-1639-B6BC-AA6CB51A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Most important coordinate reference systems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FF72D8-9697-D651-86F4-53A6C467E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467600" cy="4754563"/>
          </a:xfrm>
        </p:spPr>
        <p:txBody>
          <a:bodyPr/>
          <a:lstStyle/>
          <a:p>
            <a:r>
              <a:rPr lang="en-US" noProof="0" dirty="0"/>
              <a:t>EOV</a:t>
            </a:r>
          </a:p>
          <a:p>
            <a:pPr lvl="1"/>
            <a:r>
              <a:rPr lang="en-US" noProof="0" dirty="0" err="1"/>
              <a:t>Egységes</a:t>
            </a:r>
            <a:r>
              <a:rPr lang="en-US" noProof="0" dirty="0"/>
              <a:t> </a:t>
            </a:r>
            <a:r>
              <a:rPr lang="en-US" noProof="0" dirty="0" err="1"/>
              <a:t>Országos</a:t>
            </a:r>
            <a:r>
              <a:rPr lang="en-US" noProof="0" dirty="0"/>
              <a:t> </a:t>
            </a:r>
            <a:r>
              <a:rPr lang="en-US" noProof="0" dirty="0" err="1"/>
              <a:t>Vetület</a:t>
            </a:r>
            <a:r>
              <a:rPr lang="en-US" noProof="0" dirty="0"/>
              <a:t> (EOV), Hungarian Datum 1972 (HD72)</a:t>
            </a:r>
          </a:p>
          <a:p>
            <a:pPr lvl="1"/>
            <a:r>
              <a:rPr lang="en-US" noProof="0" dirty="0"/>
              <a:t>EPSG: 23700</a:t>
            </a:r>
          </a:p>
          <a:p>
            <a:pPr lvl="1"/>
            <a:r>
              <a:rPr lang="en-US" noProof="0" dirty="0"/>
              <a:t>oblique conformal secant cylindrical projection</a:t>
            </a:r>
          </a:p>
          <a:p>
            <a:pPr lvl="1"/>
            <a:r>
              <a:rPr lang="en-US" noProof="0" dirty="0"/>
              <a:t>Y coordinate: east-west, X coordinate: north-south</a:t>
            </a:r>
          </a:p>
          <a:p>
            <a:pPr lvl="1"/>
            <a:r>
              <a:rPr lang="en-US" noProof="0" dirty="0"/>
              <a:t>always pay attention to the names of the axes if created from a non-spatial dataset based on coordinate columns</a:t>
            </a:r>
          </a:p>
          <a:p>
            <a:pPr lvl="1"/>
            <a:r>
              <a:rPr lang="en-US" noProof="0" dirty="0"/>
              <a:t>Y coordinate is always &gt;400,000, X coordinate &lt;400,000 (in Hungary)</a:t>
            </a:r>
          </a:p>
          <a:p>
            <a:pPr lvl="1"/>
            <a:r>
              <a:rPr lang="en-US" noProof="0" dirty="0"/>
              <a:t>unit: meter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0995DC-A2BE-BBF8-1649-3EAE98E9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6" name="Kép 5" descr="A képen szöveg, diagram, térkép, Betűtípus látható&#10;&#10;Automatikusan generált leírás">
            <a:extLst>
              <a:ext uri="{FF2B5EF4-FFF2-40B4-BE49-F238E27FC236}">
                <a16:creationId xmlns:a16="http://schemas.microsoft.com/office/drawing/2014/main" id="{CEB108AB-F112-4E72-8184-E4805E42C1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5800" y="148772"/>
            <a:ext cx="3764291" cy="25813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vázlat, diagram, rajz, szöveg látható&#10;&#10;Automatikusan generált leírás">
            <a:extLst>
              <a:ext uri="{FF2B5EF4-FFF2-40B4-BE49-F238E27FC236}">
                <a16:creationId xmlns:a16="http://schemas.microsoft.com/office/drawing/2014/main" id="{522D9B5E-1CAA-B2B6-711E-F5D7EF02C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2901772"/>
            <a:ext cx="3764291" cy="31817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844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A6A3F14-3A05-1BE3-C00D-BE50FBDED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198" y="453958"/>
            <a:ext cx="4969828" cy="19644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090BB93-8DBF-E683-CCA6-E79321A3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Coordinate reference systems in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3F152A-37ED-C5A9-478D-9A16632F5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222999" cy="4754563"/>
          </a:xfrm>
        </p:spPr>
        <p:txBody>
          <a:bodyPr/>
          <a:lstStyle/>
          <a:p>
            <a:r>
              <a:rPr lang="en-US" noProof="0" dirty="0"/>
              <a:t>coordinate reference system of the project</a:t>
            </a:r>
          </a:p>
          <a:p>
            <a:pPr lvl="1"/>
            <a:r>
              <a:rPr lang="en-US" noProof="0" dirty="0"/>
              <a:t>display the mouse pointer coordinates accordingly in the status bar</a:t>
            </a:r>
          </a:p>
          <a:p>
            <a:r>
              <a:rPr lang="en-US" noProof="0" dirty="0"/>
              <a:t>change</a:t>
            </a:r>
          </a:p>
          <a:p>
            <a:pPr lvl="1"/>
            <a:r>
              <a:rPr lang="en-US" noProof="0" dirty="0"/>
              <a:t>Project &gt; Properties… &gt; CRS</a:t>
            </a:r>
          </a:p>
          <a:p>
            <a:pPr lvl="1"/>
            <a:r>
              <a:rPr lang="en-US" noProof="0" dirty="0"/>
              <a:t>or bottom right corner </a:t>
            </a:r>
          </a:p>
          <a:p>
            <a:pPr lvl="1"/>
            <a:r>
              <a:rPr lang="en-US" noProof="0" dirty="0"/>
              <a:t>can be missing</a:t>
            </a:r>
            <a:r>
              <a:rPr lang="hu-HU" noProof="0" dirty="0"/>
              <a:t>/</a:t>
            </a:r>
            <a:r>
              <a:rPr lang="hu-HU" noProof="0" dirty="0" err="1"/>
              <a:t>unknown</a:t>
            </a:r>
            <a:endParaRPr lang="en-US" noProof="0" dirty="0"/>
          </a:p>
          <a:p>
            <a:pPr lvl="1"/>
            <a:r>
              <a:rPr lang="en-US" noProof="0" dirty="0"/>
              <a:t>search for name or EPSG number</a:t>
            </a:r>
          </a:p>
          <a:p>
            <a:r>
              <a:rPr lang="en-US" dirty="0"/>
              <a:t>layers' CRS might differ from it</a:t>
            </a:r>
          </a:p>
          <a:p>
            <a:pPr lvl="1"/>
            <a:r>
              <a:rPr lang="en-US" dirty="0"/>
              <a:t>for display, automatically ("on the fly") reprojects everything quickly and inaccurately into the project's CRS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3D4751-68A9-8F8D-22E6-E5EDBF35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17:32</a:t>
            </a:fld>
            <a:endParaRPr lang="en-US"/>
          </a:p>
        </p:txBody>
      </p:sp>
      <p:pic>
        <p:nvPicPr>
          <p:cNvPr id="10" name="Kép 9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9BD1BAE-A971-BBEF-B512-393876296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8" y="2562917"/>
            <a:ext cx="4969828" cy="3546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1178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11857</TotalTime>
  <Words>2329</Words>
  <Application>Microsoft Office PowerPoint</Application>
  <PresentationFormat>Szélesvásznú</PresentationFormat>
  <Paragraphs>365</Paragraphs>
  <Slides>40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40</vt:i4>
      </vt:variant>
    </vt:vector>
  </HeadingPairs>
  <TitlesOfParts>
    <vt:vector size="46" baseType="lpstr">
      <vt:lpstr>Arial</vt:lpstr>
      <vt:lpstr>Arial Narrow</vt:lpstr>
      <vt:lpstr>Calibri</vt:lpstr>
      <vt:lpstr>Courier New</vt:lpstr>
      <vt:lpstr>Wingdings</vt:lpstr>
      <vt:lpstr>Office-téma</vt:lpstr>
      <vt:lpstr>Coordinate reference systems</vt:lpstr>
      <vt:lpstr>Coordinates and coordinate reference system</vt:lpstr>
      <vt:lpstr>Coordinates and coordinate reference system</vt:lpstr>
      <vt:lpstr>Most important coordinate reference systems</vt:lpstr>
      <vt:lpstr>Most important coordinate reference systems</vt:lpstr>
      <vt:lpstr>Most important coordinate reference systems</vt:lpstr>
      <vt:lpstr>Most important coordinate reference systems</vt:lpstr>
      <vt:lpstr>Most important coordinate reference systems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Coordinate reference systems in QGIS</vt:lpstr>
      <vt:lpstr>Tasks related to coordinate reference systems</vt:lpstr>
      <vt:lpstr>Tasks related to coordinate reference systems</vt:lpstr>
      <vt:lpstr>Tasks related to coordinate reference systems</vt:lpstr>
      <vt:lpstr>Tasks related to coordinate reference systems</vt:lpstr>
      <vt:lpstr>Tasks related to coordinate reference systems</vt:lpstr>
      <vt:lpstr>Setting the coordinate reference system</vt:lpstr>
      <vt:lpstr>Setting the coordinate reference system</vt:lpstr>
      <vt:lpstr>Setting the coordinate reference system</vt:lpstr>
      <vt:lpstr>Setting the coordinate reference system</vt:lpstr>
      <vt:lpstr>Reprojection</vt:lpstr>
      <vt:lpstr>Reprojection</vt:lpstr>
      <vt:lpstr>Reprojection – vectors</vt:lpstr>
      <vt:lpstr>Reprojection – vectors</vt:lpstr>
      <vt:lpstr>Reprojection – rasters</vt:lpstr>
      <vt:lpstr>Reprojection – rasters</vt:lpstr>
      <vt:lpstr>Reprojection – rasters</vt:lpstr>
      <vt:lpstr>Reprojection – rasters</vt:lpstr>
      <vt:lpstr>Resampling methods</vt:lpstr>
      <vt:lpstr>Resampling methods</vt:lpstr>
      <vt:lpstr>Reprojection – rasters</vt:lpstr>
      <vt:lpstr>Reprojection – rasters</vt:lpstr>
      <vt:lpstr>Practical exercises</vt:lpstr>
      <vt:lpstr>Thank you for your attention!</vt:lpstr>
    </vt:vector>
  </TitlesOfParts>
  <Company>MTA ÖK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Ismerkedés, tematika, követelmény</dc:title>
  <dc:creator>BFÁkos</dc:creator>
  <cp:lastModifiedBy>BFÁkos</cp:lastModifiedBy>
  <cp:revision>411</cp:revision>
  <dcterms:created xsi:type="dcterms:W3CDTF">2021-09-14T06:27:21Z</dcterms:created>
  <dcterms:modified xsi:type="dcterms:W3CDTF">2026-02-25T16:33:25Z</dcterms:modified>
</cp:coreProperties>
</file>